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8" r:id="rId5"/>
    <p:sldId id="267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1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6408" autoAdjust="0"/>
  </p:normalViewPr>
  <p:slideViewPr>
    <p:cSldViewPr snapToGrid="0">
      <p:cViewPr varScale="1">
        <p:scale>
          <a:sx n="118" d="100"/>
          <a:sy n="118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B9A3D6-E84B-487C-B0F6-6F4BD93B91DF}" type="datetime1">
              <a:rPr lang="uk-UA" smtClean="0"/>
              <a:t>30.10.2024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0FB2356-45F8-4CBB-BBF8-E3F4E0C0F34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97010-7907-4CF7-B3E3-18120511FA56}" type="datetime1">
              <a:rPr lang="uk-UA" smtClean="0"/>
              <a:t>30.10.2024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900A82-9926-4DBA-8BA5-A22EEB8ACF8E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C900A82-9926-4DBA-8BA5-A22EEB8ACF8E}" type="slidenum">
              <a:rPr lang="uk-UA" smtClean="0"/>
              <a:t>1</a:t>
            </a:fld>
            <a:endParaRPr lang="uk-U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91000">
              <a:schemeClr val="tx2">
                <a:lumMod val="20000"/>
                <a:lumOff val="80000"/>
              </a:schemeClr>
            </a:gs>
            <a:gs pos="35000">
              <a:schemeClr val="accent1">
                <a:lumMod val="0"/>
                <a:lumOff val="100000"/>
              </a:schemeClr>
            </a:gs>
            <a:gs pos="90000">
              <a:srgbClr val="00B0F0">
                <a:lumMod val="50000"/>
                <a:lumOff val="5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03888315-41BD-418C-B3D9-469E4A837C1D}" type="datetime1">
              <a:rPr lang="uk-UA" noProof="0" smtClean="0"/>
              <a:t>30.10.2024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uk-UA" noProof="0" smtClean="0"/>
              <a:t>‹#›</a:t>
            </a:fld>
            <a:endParaRPr lang="uk-UA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ernivka-rada.dp.gov.ua/rishennya-gromadi/pro-vnesennya-zmin-do-rishennya-ternivskoyi-miskoyi-radi-vid-26022016r-86-6vii-pro-zatverdzhennya-aktualizovanogo-strategichnogo-planu-ekonomichnogo-rozvitku-m-ternivka-do-2020-roku-3" TargetMode="External"/><Relationship Id="rId2" Type="http://schemas.openxmlformats.org/officeDocument/2006/relationships/hyperlink" Target="https://ternivka-rada.dp.gov.ua/rishennya-gromadi/pro-zatverdzhennia-prohramy-rozvytku-maloho-ta-serednoho-pidpryiemnytstva-mista-ternivka-na-2024-2025-roky-2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svg"/><Relationship Id="rId10" Type="http://schemas.openxmlformats.org/officeDocument/2006/relationships/hyperlink" Target="https://ternivka-rada.dp.gov.ua/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332105"/>
            <a:ext cx="12192000" cy="1445895"/>
          </a:xfrm>
        </p:spPr>
        <p:txBody>
          <a:bodyPr rtlCol="0">
            <a:noAutofit/>
          </a:bodyPr>
          <a:lstStyle/>
          <a:p>
            <a:pPr algn="ctr"/>
            <a:r>
              <a:rPr lang="uk-UA" sz="36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ІНВЕСТИЦІЙНИЙ ПАСПОРТ</a:t>
            </a:r>
            <a:br>
              <a:rPr lang="uk-UA" sz="36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uk-UA" sz="36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Тернівської міської територіальної громади</a:t>
            </a:r>
            <a:endParaRPr lang="uk-UA" sz="36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970" y="2072251"/>
            <a:ext cx="6568059" cy="4223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811" y="1"/>
            <a:ext cx="10784246" cy="873652"/>
          </a:xfrm>
        </p:spPr>
        <p:txBody>
          <a:bodyPr>
            <a:normAutofit/>
          </a:bodyPr>
          <a:lstStyle/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Інвестиційний розвиток території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4109" y="3129092"/>
            <a:ext cx="5357091" cy="3414878"/>
          </a:xfrm>
        </p:spPr>
        <p:txBody>
          <a:bodyPr>
            <a:noAutofit/>
          </a:bodyPr>
          <a:lstStyle/>
          <a:p>
            <a:pPr algn="just"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підприємництва, а саме: розвиток інфраструктури підприємництва, покращення умов для ведення бізнесу, що передбачено Програмою розвитку малого та середнього підприємництва міста Тернівка: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https://ternivka-rada.dp.gov.ua/rishennya-gromadi/pro-zatverdzhennia-prohramy-rozvytku-maloho-ta-serednoho-pidpryiemnytstva-mista-ternivka-na-2024-2025-roky-2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Char char=""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умов для залучення інвестицій, а саме: розвиток ресурсного потенціалу міста, підтримка і супровід інвестора на території міста.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5721" y="3129092"/>
            <a:ext cx="5852170" cy="354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SzPct val="80000"/>
              <a:buFont typeface="Wingdings 3" panose="05040102010807070707" pitchFamily="18" charset="2"/>
              <a:buChar char=""/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умов для комфортного  та здорового способу життя, а саме: розвиток інфраструктури спорту, відпочинку та розваг, розвиток комунального господарства, покращення медичного обслуговування мешканців міста, покращення стану природного навколишнього середовища м.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Тернівка. </a:t>
            </a:r>
          </a:p>
          <a:p>
            <a:pPr marL="285750" indent="-285750" algn="just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SzPct val="80000"/>
              <a:buFont typeface="Wingdings 3" panose="05040102010807070707" pitchFamily="18" charset="2"/>
              <a:buChar char=""/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 адміністрації територіальної громади є створення на території міста такого середовища, яке б стимулювало залучення до цього процесу якомога ширших верств населення, встановлення партнерських відносин між владою та бізнесом, громадськими об’єднаннями та громадянами, досягнення сталого розвитку міста завдяки впровадженню сучасних технологій у всіх сферах життя.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93E363-4191-4BED-BD8A-40DC046EC3D2}"/>
              </a:ext>
            </a:extLst>
          </p:cNvPr>
          <p:cNvSpPr txBox="1"/>
          <p:nvPr/>
        </p:nvSpPr>
        <p:spPr>
          <a:xfrm>
            <a:off x="768498" y="970617"/>
            <a:ext cx="106550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50000"/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місті Тернівка реалізується Стратегічний план економічного розвитку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Tx/>
              <a:buSzPct val="150000"/>
              <a:buNone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https://ternivka-rada.dp.gov.ua/rishennya-gromadi/pro-vnesennya-zmin-do-rishennya-ternivskoyi-miskoyi-radi-vid-26022016r-86-6vii-pro-zatverdzhennya-aktualizovanogo-strategichnogo-planu-ekonomichnogo-rozvitku-m-ternivka-do-2020-roku-3</a:t>
            </a:r>
            <a:endParaRPr lang="uk-UA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F55E7-3A86-4F78-9D2A-B0DC0E0ED830}"/>
              </a:ext>
            </a:extLst>
          </p:cNvPr>
          <p:cNvSpPr txBox="1"/>
          <p:nvPr/>
        </p:nvSpPr>
        <p:spPr>
          <a:xfrm>
            <a:off x="965279" y="2291391"/>
            <a:ext cx="1028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Стратегічні напрями та цілі розвитку міста: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TNET (Коломыя) — Portmone.com">
            <a:extLst>
              <a:ext uri="{FF2B5EF4-FFF2-40B4-BE49-F238E27FC236}">
                <a16:creationId xmlns:a16="http://schemas.microsoft.com/office/drawing/2014/main" id="{7E735F58-7C9A-42F3-8B25-4910A2A69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08" y="5704792"/>
            <a:ext cx="1056281" cy="1014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984" y="1920380"/>
            <a:ext cx="2031327" cy="861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631"/>
            <a:ext cx="11277600" cy="1128615"/>
          </a:xfrm>
        </p:spPr>
        <p:txBody>
          <a:bodyPr>
            <a:noAutofit/>
          </a:bodyPr>
          <a:lstStyle/>
          <a:p>
            <a:pPr algn="ctr">
              <a:lnSpc>
                <a:spcPts val="4000"/>
              </a:lnSpc>
            </a:pPr>
            <a:r>
              <a:rPr lang="uk-UA" sz="40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 ІНВЕСТИЦІЙНОЇ ПРИВАБЛИВОСТІ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481" y="1060985"/>
            <a:ext cx="4719955" cy="723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Діють 3 банківські установи: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3436" y="1235644"/>
            <a:ext cx="6486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Поштові відділення: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520" y="1768337"/>
            <a:ext cx="2837464" cy="1117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3244" y="2846804"/>
            <a:ext cx="2990834" cy="80004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extBox 20"/>
          <p:cNvSpPr txBox="1"/>
          <p:nvPr/>
        </p:nvSpPr>
        <p:spPr>
          <a:xfrm>
            <a:off x="1341571" y="3945589"/>
            <a:ext cx="940578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Наявне покриття усіх найбільших операторів  мобільного зв’язку: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730" y="4575628"/>
            <a:ext cx="2890395" cy="874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272" y="4614085"/>
            <a:ext cx="2666539" cy="850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9034" y="4533558"/>
            <a:ext cx="2890395" cy="931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1" name="TextBox 30"/>
          <p:cNvSpPr txBox="1"/>
          <p:nvPr/>
        </p:nvSpPr>
        <p:spPr>
          <a:xfrm>
            <a:off x="3856029" y="5509066"/>
            <a:ext cx="44215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також стабільне підключення до мережі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uk-UA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856" y="1803652"/>
            <a:ext cx="2031327" cy="957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/>
          <a:srcRect t="33347" b="18272"/>
          <a:stretch/>
        </p:blipFill>
        <p:spPr>
          <a:xfrm>
            <a:off x="3684609" y="1860580"/>
            <a:ext cx="2031327" cy="937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3694" y="2587255"/>
            <a:ext cx="1533833" cy="1147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NewApex | Wialon Operator - YouTube">
            <a:extLst>
              <a:ext uri="{FF2B5EF4-FFF2-40B4-BE49-F238E27FC236}">
                <a16:creationId xmlns:a16="http://schemas.microsoft.com/office/drawing/2014/main" id="{85773EFB-2F33-454A-BEBA-6F891152E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2" y="5701578"/>
            <a:ext cx="1017609" cy="101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ernNET - интернет провайдер в городе Терновка">
            <a:extLst>
              <a:ext uri="{FF2B5EF4-FFF2-40B4-BE49-F238E27FC236}">
                <a16:creationId xmlns:a16="http://schemas.microsoft.com/office/drawing/2014/main" id="{624048A3-979E-4869-BBC0-9EEA0449E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24707" r="19098" b="59403"/>
          <a:stretch/>
        </p:blipFill>
        <p:spPr bwMode="auto">
          <a:xfrm>
            <a:off x="5071757" y="6208660"/>
            <a:ext cx="1945409" cy="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9488"/>
            <a:ext cx="12192000" cy="881553"/>
          </a:xfrm>
        </p:spPr>
        <p:txBody>
          <a:bodyPr>
            <a:noAutofit/>
          </a:bodyPr>
          <a:lstStyle/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Інвестиційно привабливі ділянки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673" y="1503680"/>
            <a:ext cx="5541818" cy="4598587"/>
          </a:xfrm>
        </p:spPr>
        <p:txBody>
          <a:bodyPr>
            <a:normAutofit/>
          </a:bodyPr>
          <a:lstStyle/>
          <a:p>
            <a:pPr algn="just"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АДРЕСА: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Тернівка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(район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Тернівська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ПЛОЩА: 0,1752 га</a:t>
            </a:r>
          </a:p>
          <a:p>
            <a:pPr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КАДАСТРОВИЙ НОМЕР: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1213500000:01:033:0035</a:t>
            </a:r>
          </a:p>
          <a:p>
            <a:pPr algn="just"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ПРИЗНАЧЕННЯ:  розміщення  об’єктів  комунального  господарства  - парки  </a:t>
            </a:r>
            <a:r>
              <a:rPr lang="uk-UA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шляхоприбиральних</a:t>
            </a: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машин,  бази  експлуатації  та  ремонту  житла,  будівлі  та  споруди  інженерного  обладнання,  які  не  мають  екологічних  обмежень,  гаражі,  автостоянки  та  транспортні  споруди,  спеціальні  магазини  по  продажу  будівельних  виробів,  підприємства  побутового  обслуговування.</a:t>
            </a:r>
            <a:endParaRPr lang="uk-UA" sz="1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5"/>
          <a:stretch/>
        </p:blipFill>
        <p:spPr bwMode="auto">
          <a:xfrm>
            <a:off x="5837382" y="1503680"/>
            <a:ext cx="5994513" cy="459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34218C2-729B-13A5-2051-8702EBD65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722" y="1578214"/>
            <a:ext cx="4949673" cy="4243766"/>
          </a:xfrm>
        </p:spPr>
        <p:txBody>
          <a:bodyPr>
            <a:normAutofit lnSpcReduction="10000"/>
          </a:bodyPr>
          <a:lstStyle/>
          <a:p>
            <a:pPr algn="just">
              <a:buClrTx/>
            </a:pPr>
            <a:r>
              <a:rPr lang="uk-UA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АДРЕСА: </a:t>
            </a:r>
            <a:r>
              <a:rPr lang="ru-RU" sz="1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Троїцька,60-а, м. </a:t>
            </a:r>
            <a:r>
              <a:rPr lang="ru-RU" sz="1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Тернівка</a:t>
            </a:r>
            <a:endParaRPr lang="ru-RU" sz="1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</a:pPr>
            <a:r>
              <a:rPr lang="uk-UA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ПЛОЩА: 0,1136 га</a:t>
            </a:r>
          </a:p>
          <a:p>
            <a:pPr>
              <a:buClrTx/>
            </a:pPr>
            <a:r>
              <a:rPr lang="uk-UA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КАДАСТРОВИЙ НОМЕР: 1213500000:01:043:0053</a:t>
            </a:r>
          </a:p>
          <a:p>
            <a:pPr algn="just">
              <a:buClrTx/>
            </a:pPr>
            <a:r>
              <a:rPr lang="uk-UA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ПРИЗНАЧЕННЯ:  розміщення  об’єктів  комунального  господарства  - парки  </a:t>
            </a:r>
            <a:r>
              <a:rPr lang="uk-UA" sz="1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шляхоприбиральних</a:t>
            </a:r>
            <a:r>
              <a:rPr lang="uk-UA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машин,  бази  експлуатації  та  ремонту  житла,  будівлі  та  споруди  інженерного  обладнання,  які  не  мають  екологічних  обмежень,  гаражі,  автостоянки  та  транспортні  споруди,  спеціальні  магазини  по  продажу  будівельних  виробів,  підприємства  побутового  обслуговування.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C98B55-E738-7EF8-752A-34553169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95" y="1578214"/>
            <a:ext cx="6532767" cy="424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520903A-0403-61E3-3659-9F485D98E2AB}"/>
              </a:ext>
            </a:extLst>
          </p:cNvPr>
          <p:cNvSpPr txBox="1">
            <a:spLocks/>
          </p:cNvSpPr>
          <p:nvPr/>
        </p:nvSpPr>
        <p:spPr>
          <a:xfrm>
            <a:off x="0" y="264161"/>
            <a:ext cx="12192000" cy="7718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Інвестиційно привабливі ділянки</a:t>
            </a:r>
          </a:p>
        </p:txBody>
      </p:sp>
    </p:spTree>
    <p:extLst>
      <p:ext uri="{BB962C8B-B14F-4D97-AF65-F5344CB8AC3E}">
        <p14:creationId xmlns:p14="http://schemas.microsoft.com/office/powerpoint/2010/main" val="596203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0F38332-B6E0-BBDF-10FE-E9EF561D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99" y="1513401"/>
            <a:ext cx="5387156" cy="4558554"/>
          </a:xfrm>
        </p:spPr>
        <p:txBody>
          <a:bodyPr>
            <a:noAutofit/>
          </a:bodyPr>
          <a:lstStyle/>
          <a:p>
            <a:pPr algn="just"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АДРЕСА: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Тернівка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ПЛОЩА: 0,1136 га</a:t>
            </a:r>
          </a:p>
          <a:p>
            <a:pPr algn="just"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ПРИЗНАЧЕННЯ: житлова забудова; установи освіти та виховання;   установи охорони здоров’я та соціального забезпечення;   спортивні та фізкультурно-оздоровчі заклади;  парки, сквери, бульвари; заклади культури та мистецтва;   культові  споруди;   підприємства  громадського  харчування;   підприємства побутового обслуговування;   магазини;   адміністративні споруди, офіси, організації управління; проектні організації, кредитно-фінансові установи та підприємства зв’язку;   готелі; магазини без обмеження профілю;   торговельні центри, виставки товарів;   підприємства громадського харчування та побутового обслуговування загальноміського значення.</a:t>
            </a:r>
            <a:endParaRPr lang="uk-UA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FD485E-4486-3F3F-887F-A5C5A929B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13" y="1513400"/>
            <a:ext cx="6311388" cy="455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B1C0C5E-B73B-42AC-AAEC-29E8D1FEA9FC}"/>
              </a:ext>
            </a:extLst>
          </p:cNvPr>
          <p:cNvSpPr txBox="1">
            <a:spLocks/>
          </p:cNvSpPr>
          <p:nvPr/>
        </p:nvSpPr>
        <p:spPr>
          <a:xfrm>
            <a:off x="0" y="111442"/>
            <a:ext cx="12192000" cy="9969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Інвестиційно привабливі ділянки</a:t>
            </a:r>
          </a:p>
        </p:txBody>
      </p:sp>
    </p:spTree>
    <p:extLst>
      <p:ext uri="{BB962C8B-B14F-4D97-AF65-F5344CB8AC3E}">
        <p14:creationId xmlns:p14="http://schemas.microsoft.com/office/powerpoint/2010/main" val="3029387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BFF699D-8099-964D-AF71-EDAF22B0D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3"/>
          <a:stretch/>
        </p:blipFill>
        <p:spPr bwMode="auto">
          <a:xfrm>
            <a:off x="6096000" y="1828800"/>
            <a:ext cx="5558830" cy="411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D6B9926-9210-129D-06B1-A4FB50D2F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946" y="1847273"/>
            <a:ext cx="5388898" cy="4115455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АДРЕСА: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Ігоря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Петрова, м.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Тернівка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(район Парку 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just">
              <a:lnSpc>
                <a:spcPct val="1100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ПЛОЩА: 0,0545 га</a:t>
            </a:r>
          </a:p>
          <a:p>
            <a:pPr algn="just">
              <a:lnSpc>
                <a:spcPct val="1100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ПРИЗНАЧЕННЯ: житлова забудова; установи освіти та виховання;   установи охорони здоров’я та соціального забезпечення;   спортивні та фізкультурно-оздоровчі заклади;  парки, сквери, бульвари; заклади культури та мистецтва;   культові  споруди;   підприємства  громадського  харчування;   підприємства побутового обслуговування;   магазини;   адміністративні споруди, офіси, організації управління; проектні організації, кредитно-фінансові установи та підприємства зв’язку;   готелі; магазини без обмеження профілю;   торговельні центри, виставки товарів;   підприємства громадського харчування та побутового обслуговування загальноміського значення.</a:t>
            </a:r>
            <a:endParaRPr lang="uk-UA" sz="16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8BF320D-E62D-4DE4-B96F-02D86E8EC291}"/>
              </a:ext>
            </a:extLst>
          </p:cNvPr>
          <p:cNvSpPr txBox="1">
            <a:spLocks/>
          </p:cNvSpPr>
          <p:nvPr/>
        </p:nvSpPr>
        <p:spPr>
          <a:xfrm>
            <a:off x="0" y="111442"/>
            <a:ext cx="12192000" cy="9969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Інвестиційно привабливі ділянки</a:t>
            </a:r>
          </a:p>
        </p:txBody>
      </p:sp>
    </p:spTree>
    <p:extLst>
      <p:ext uri="{BB962C8B-B14F-4D97-AF65-F5344CB8AC3E}">
        <p14:creationId xmlns:p14="http://schemas.microsoft.com/office/powerpoint/2010/main" val="4170392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59D78-BA35-B920-699D-7B71D0AC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19" y="205384"/>
            <a:ext cx="11134162" cy="792591"/>
          </a:xfrm>
        </p:spPr>
        <p:txBody>
          <a:bodyPr>
            <a:normAutofit/>
          </a:bodyPr>
          <a:lstStyle/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Інвестиційно привабливі об’єкти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F951ED-88FD-F024-7EA2-FA51DE25D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02" y="1675170"/>
            <a:ext cx="5797858" cy="418485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незавершеного будівництва: поліклініка за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адресою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Тернівка, вул. Сергія Маркова, 22а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площа будівлі – 8026,2 м².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Висота поверхів будівлі – 3,3 м. Висота технічного поверху – 2,2 м.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Проектом будівництва запроектовано 2 блоки: 7-поверховий блок лікувально-діагностичних кабінетів та 3-поверховий блок приміщень лікувально-плавального басейну  та грязелікування. Блоки будівлі поєднуються між собою одноповерховим переходом.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Проектом передбачено комплекс лікувальних послуг.</a:t>
            </a:r>
            <a:endParaRPr lang="uk-UA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5D1EEBA-09B8-6062-9E33-2F2D89ED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60" y="1675170"/>
            <a:ext cx="6114538" cy="418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470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A3B09-0F27-99FC-7751-5CDEF35D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30" y="182880"/>
            <a:ext cx="10917853" cy="859339"/>
          </a:xfrm>
        </p:spPr>
        <p:txBody>
          <a:bodyPr>
            <a:normAutofit/>
          </a:bodyPr>
          <a:lstStyle/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Інвестиційно привабливі об’єкти</a:t>
            </a:r>
            <a:endParaRPr lang="uk-UA" sz="4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AA6B34-2A3D-25E7-0A4E-D5EA642BF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415844"/>
            <a:ext cx="5337718" cy="4591665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незавершеного  будівництва: 5-ти поверховий багатоквартирний житловий будинок за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адресою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бульвар Героїв Космосу, 7 в, м. Тернівка, Дніпропетровської області.</a:t>
            </a:r>
          </a:p>
          <a:p>
            <a:pPr>
              <a:buClrTx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площа будівлі – 2378 м².</a:t>
            </a:r>
          </a:p>
          <a:p>
            <a:pPr>
              <a:buClrTx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 в експлуатацію 45-квартирного житлового будинку забезпечить  житлом та створить належні санітарно-побутові умови для комфортного проживання внутрішньо переміщених осіб, дітей-сиріт, дітей позбавлених батьківського піклування, учасників бойових дій та сімей військовослужбовців, одиноких матерів та інших мешканців, що перебувають на квартирному обліку.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E1C10D-5D4D-B13E-DBB1-EC5CE7309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070" y="1415844"/>
            <a:ext cx="5679868" cy="45916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933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33C0F-59FC-FD1C-6B0E-48FC6A283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99" y="239797"/>
            <a:ext cx="4713698" cy="1031375"/>
          </a:xfrm>
        </p:spPr>
        <p:txBody>
          <a:bodyPr>
            <a:normAutofit/>
          </a:bodyPr>
          <a:lstStyle/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КОНТАКТИ</a:t>
            </a:r>
          </a:p>
        </p:txBody>
      </p:sp>
      <p:pic>
        <p:nvPicPr>
          <p:cNvPr id="5" name="Объект 4" descr="Маркер">
            <a:extLst>
              <a:ext uri="{FF2B5EF4-FFF2-40B4-BE49-F238E27FC236}">
                <a16:creationId xmlns:a16="http://schemas.microsoft.com/office/drawing/2014/main" id="{6A584D00-A5FB-E5F0-A12B-4339E26B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083" y="1484195"/>
            <a:ext cx="816538" cy="72385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49A44C-29C2-5E74-95BC-045F7008B61B}"/>
              </a:ext>
            </a:extLst>
          </p:cNvPr>
          <p:cNvSpPr txBox="1"/>
          <p:nvPr/>
        </p:nvSpPr>
        <p:spPr>
          <a:xfrm>
            <a:off x="1818787" y="1369579"/>
            <a:ext cx="3571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51500,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Дніпропетровська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Павлоградський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м.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Тернівка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Михайла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Грушевського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буд.</a:t>
            </a:r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5А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Телефонная трубка">
            <a:extLst>
              <a:ext uri="{FF2B5EF4-FFF2-40B4-BE49-F238E27FC236}">
                <a16:creationId xmlns:a16="http://schemas.microsoft.com/office/drawing/2014/main" id="{3CBB584B-1FC1-7AF5-6E84-B1EE1ED06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186" y="2853377"/>
            <a:ext cx="646332" cy="6463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A67F1-34AF-3283-E7F4-2E668F22684E}"/>
              </a:ext>
            </a:extLst>
          </p:cNvPr>
          <p:cNvSpPr txBox="1"/>
          <p:nvPr/>
        </p:nvSpPr>
        <p:spPr>
          <a:xfrm>
            <a:off x="1946356" y="2909253"/>
            <a:ext cx="2686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+380563269519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+380563269518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Электронная почта">
            <a:extLst>
              <a:ext uri="{FF2B5EF4-FFF2-40B4-BE49-F238E27FC236}">
                <a16:creationId xmlns:a16="http://schemas.microsoft.com/office/drawing/2014/main" id="{ED86857F-0171-C9F7-E510-2DBD73281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337" y="3904830"/>
            <a:ext cx="634181" cy="6341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75260D-41FE-153D-AB21-207EAFC6135A}"/>
              </a:ext>
            </a:extLst>
          </p:cNvPr>
          <p:cNvSpPr txBox="1"/>
          <p:nvPr/>
        </p:nvSpPr>
        <p:spPr>
          <a:xfrm>
            <a:off x="1946357" y="4037254"/>
            <a:ext cx="2686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info@tern-mrada.dp.ua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Интернет">
            <a:extLst>
              <a:ext uri="{FF2B5EF4-FFF2-40B4-BE49-F238E27FC236}">
                <a16:creationId xmlns:a16="http://schemas.microsoft.com/office/drawing/2014/main" id="{51078BBF-3665-0D11-816A-2CA4781AE8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152" y="4723435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129875-6068-8F6A-1A2F-D6AFF4824579}"/>
              </a:ext>
            </a:extLst>
          </p:cNvPr>
          <p:cNvSpPr txBox="1"/>
          <p:nvPr/>
        </p:nvSpPr>
        <p:spPr>
          <a:xfrm>
            <a:off x="1957284" y="4888256"/>
            <a:ext cx="3433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https://ternivka-rada.dp.gov.ua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D5D0742-52DC-0F98-6AF7-47F01FA675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2376" y="886304"/>
            <a:ext cx="6256303" cy="469222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F29AC3-A0FC-B100-F2AB-2B6C4C149073}"/>
              </a:ext>
            </a:extLst>
          </p:cNvPr>
          <p:cNvSpPr txBox="1"/>
          <p:nvPr/>
        </p:nvSpPr>
        <p:spPr>
          <a:xfrm>
            <a:off x="1963236" y="5964144"/>
            <a:ext cx="61107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https://www.facebook.com/profile.php?id=100064532291970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2BE00B-C499-C27C-256E-B2D98B8A88A0}"/>
              </a:ext>
            </a:extLst>
          </p:cNvPr>
          <p:cNvSpPr txBox="1"/>
          <p:nvPr/>
        </p:nvSpPr>
        <p:spPr>
          <a:xfrm>
            <a:off x="715255" y="5748700"/>
            <a:ext cx="6463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768669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91000">
              <a:schemeClr val="tx2">
                <a:lumMod val="20000"/>
                <a:lumOff val="80000"/>
              </a:schemeClr>
            </a:gs>
            <a:gs pos="37000">
              <a:schemeClr val="accent1">
                <a:lumMod val="0"/>
                <a:lumOff val="100000"/>
              </a:schemeClr>
            </a:gs>
            <a:gs pos="90000">
              <a:srgbClr val="00B0F0">
                <a:lumMod val="50000"/>
                <a:lumOff val="5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tents Page - What's it's Purpose | Table of Contents Examples">
            <a:extLst>
              <a:ext uri="{FF2B5EF4-FFF2-40B4-BE49-F238E27FC236}">
                <a16:creationId xmlns:a16="http://schemas.microsoft.com/office/drawing/2014/main" id="{0A9854AE-730C-401C-B052-5BCBCAA31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72" y="3141132"/>
            <a:ext cx="4372330" cy="2951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7883"/>
            <a:ext cx="12192000" cy="952963"/>
          </a:xfrm>
        </p:spPr>
        <p:txBody>
          <a:bodyPr>
            <a:normAutofit/>
          </a:bodyPr>
          <a:lstStyle/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3385" y="1265966"/>
            <a:ext cx="8302473" cy="5181600"/>
          </a:xfrm>
        </p:spPr>
        <p:txBody>
          <a:bodyPr>
            <a:normAutofit fontScale="70000" lnSpcReduction="20000"/>
          </a:bodyPr>
          <a:lstStyle/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Історична довідка</a:t>
            </a:r>
          </a:p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Загальна інформація</a:t>
            </a:r>
          </a:p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Фізико-географічне положення</a:t>
            </a:r>
          </a:p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культура та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відпочинок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спорт</a:t>
            </a:r>
          </a:p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Трудові ресурси</a:t>
            </a:r>
          </a:p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Економічний потенціал</a:t>
            </a:r>
          </a:p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Бюджет громади</a:t>
            </a:r>
          </a:p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Інвестиційний розвиток території</a:t>
            </a:r>
          </a:p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Фактори інвестиційної привабливості</a:t>
            </a:r>
          </a:p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Інвестиційно привабливі ділянки</a:t>
            </a:r>
          </a:p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Інвестиційно привабливі об’єкти</a:t>
            </a:r>
          </a:p>
          <a:p>
            <a:pPr>
              <a:buClrTx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Контакти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ЗМІСТ - Надійне джерело інформації">
            <a:extLst>
              <a:ext uri="{FF2B5EF4-FFF2-40B4-BE49-F238E27FC236}">
                <a16:creationId xmlns:a16="http://schemas.microsoft.com/office/drawing/2014/main" id="{D28B66C0-DF32-4A07-BF9C-9AF5231F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7"/>
          <a:stretch/>
        </p:blipFill>
        <p:spPr bwMode="auto">
          <a:xfrm rot="200116">
            <a:off x="9239116" y="3447197"/>
            <a:ext cx="1858548" cy="70565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13" y="169034"/>
            <a:ext cx="7334863" cy="947768"/>
          </a:xfrm>
        </p:spPr>
        <p:txBody>
          <a:bodyPr>
            <a:noAutofit/>
          </a:bodyPr>
          <a:lstStyle/>
          <a:p>
            <a:pPr algn="ctr"/>
            <a:r>
              <a:rPr lang="uk-UA" sz="40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 довідка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864" y="161139"/>
            <a:ext cx="4320407" cy="318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04800" y="884903"/>
            <a:ext cx="6794090" cy="5614220"/>
          </a:xfrm>
        </p:spPr>
        <p:txBody>
          <a:bodyPr>
            <a:normAutofit fontScale="92500"/>
          </a:bodyPr>
          <a:lstStyle/>
          <a:p>
            <a:pPr algn="just">
              <a:buClrTx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ТЕРНІВКА - шахтарське місто, розташоване в самому серці Західного Донбасу. </a:t>
            </a:r>
          </a:p>
          <a:p>
            <a:pPr algn="just">
              <a:buClrTx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письмові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згадки про Тернівку датуються 13 липня 1774 року. Поселення було засноване як перевалочний пункт по дорозі із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Балаєвської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вежі на Бахмут і розвивалося як сільський населений пункт.</a:t>
            </a:r>
          </a:p>
          <a:p>
            <a:pPr algn="just">
              <a:buClrTx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 Тернівки на місто пов'язано з початком промислового видобутку покладів вугілля.</a:t>
            </a:r>
          </a:p>
          <a:p>
            <a:pPr algn="just">
              <a:buClrTx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1952 році розпочалось будівництво першої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розвідувально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експлуатаційної шахти поблизу села Тернівка, а перші тони чорного золота було видано на-гора у червні 1959 року. У 1976 році (до 200-річчя заснування Дніпропетровська) Тернівка отримала статус міста.</a:t>
            </a:r>
            <a:endParaRPr lang="uk-UA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865" y="3544259"/>
            <a:ext cx="4320407" cy="29548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19550"/>
            <a:ext cx="6957984" cy="874534"/>
          </a:xfrm>
        </p:spPr>
        <p:txBody>
          <a:bodyPr>
            <a:normAutofit/>
          </a:bodyPr>
          <a:lstStyle/>
          <a:p>
            <a:pPr algn="ctr"/>
            <a:r>
              <a:rPr lang="uk-UA" sz="40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інформація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7985" y="282817"/>
            <a:ext cx="5023130" cy="3034539"/>
          </a:xfrm>
        </p:spPr>
      </p:pic>
      <p:pic>
        <p:nvPicPr>
          <p:cNvPr id="19" name="Рисунок 18" descr="Город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229" y="2617471"/>
            <a:ext cx="1357414" cy="12769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51804" y="2858832"/>
            <a:ext cx="4023853" cy="86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населених пунктів –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Тернівка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Зелена Долина</a:t>
            </a:r>
          </a:p>
        </p:txBody>
      </p:sp>
      <p:pic>
        <p:nvPicPr>
          <p:cNvPr id="23" name="Рисунок 22" descr="Группа людей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9233" y="4270609"/>
            <a:ext cx="1508245" cy="13126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58691" y="5585629"/>
            <a:ext cx="304062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громади:</a:t>
            </a:r>
          </a:p>
          <a:p>
            <a:pPr algn="ctr"/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1731 га</a:t>
            </a:r>
          </a:p>
        </p:txBody>
      </p:sp>
      <p:pic>
        <p:nvPicPr>
          <p:cNvPr id="27" name="Рисунок 26" descr="Карта с кнопкой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18140" y="4090981"/>
            <a:ext cx="2071904" cy="1631136"/>
          </a:xfrm>
          <a:prstGeom prst="rect">
            <a:avLst/>
          </a:prstGeom>
        </p:spPr>
      </p:pic>
      <p:pic>
        <p:nvPicPr>
          <p:cNvPr id="33" name="Рисунок 32" descr="Здание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3842" y="1171377"/>
            <a:ext cx="1140188" cy="1140188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702643" y="1228391"/>
            <a:ext cx="4944033" cy="1026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uk-UA" sz="1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 Тернівка </a:t>
            </a:r>
            <a:r>
              <a:rPr lang="uk-UA" sz="1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адміністративний центр Тернівської міської територіальної громади Павлоградського району Дніпропетровської області.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590935" y="5585630"/>
            <a:ext cx="294484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населення:</a:t>
            </a:r>
          </a:p>
          <a:p>
            <a:pPr algn="ctr"/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23,8 тис. осіб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673C20-AB58-E9F9-58DD-F32485D81E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5848"/>
          <a:stretch/>
        </p:blipFill>
        <p:spPr>
          <a:xfrm>
            <a:off x="6957986" y="3540643"/>
            <a:ext cx="5023129" cy="30654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720" y="161140"/>
            <a:ext cx="11000559" cy="1451350"/>
          </a:xfrm>
        </p:spPr>
        <p:txBody>
          <a:bodyPr>
            <a:noAutofit/>
          </a:bodyPr>
          <a:lstStyle/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Фізико-географічне положення</a:t>
            </a:r>
            <a:endParaRPr lang="ru-RU" sz="44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616" y="1663496"/>
            <a:ext cx="4939287" cy="4820475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ТЕРНІВКА - місто обласного підпорядкування, яке розташоване біля річки Велика Тернівка при її впадінні у річку  Самара.  Місто Тернівка розміщено на території Західного Донбасу  на сході Дніпропетровської області, в 20 км на схід від м. Павлограда.</a:t>
            </a:r>
          </a:p>
          <a:p>
            <a:pPr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Південну частину території міста зі сходу на захід перетинає річка Тернівка — притока річки Самара. Рельєф міста являє собою слабо горбисту степову рівнину з невеликим ухилом з півночі на південь до заплави р. Велика Тернівка. Річки в цьому місці звивисті, утворюють лимани, стариці і заболочені озера. Відмітки поверхні коливаються від 65 до 145 м.</a:t>
            </a:r>
          </a:p>
          <a:p>
            <a:pPr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 міста входить до Дніпропетровського центрального ґрунтового району. Ґрунтоутворювальними породами є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лісовидні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суглинки, які мають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легкоглинистий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механічний склад. Ґрунтовий покрив представлений середньо — гумусними чорноземами, переважно солонцюватими, які відрізняються значною глибиною проникнення гумусу (до 85-95 см).</a:t>
            </a:r>
          </a:p>
          <a:p>
            <a:pPr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Зелені насадження загального користування представлені загальноміськими парками, скверами, бульварами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219" y="1774769"/>
            <a:ext cx="6226277" cy="4736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27174" y="1873132"/>
            <a:ext cx="5569106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200000"/>
              <a:buFont typeface="Times New Roman" panose="02020603050405020304" pitchFamily="18" charset="0"/>
              <a:buChar char="‣"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Клімат в районі міста помірковано-континентальний, що характеризується  високою літньою температурою повітря, нестачею атмосферних опадів, рідкими сильними дощами і значними сухими вітрами переважно східного і південно-східного напрямку, досягають 20-25 м/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що викликають влітку посуху, взимку різке зниження температури. </a:t>
            </a:r>
          </a:p>
          <a:p>
            <a:pPr marL="285750" indent="-285750">
              <a:buSzPct val="200000"/>
              <a:buFont typeface="Times New Roman" panose="02020603050405020304" pitchFamily="18" charset="0"/>
              <a:buChar char="‣"/>
            </a:pPr>
            <a:endParaRPr lang="uk-UA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SzPct val="200000"/>
              <a:buFont typeface="Times New Roman" panose="02020603050405020304" pitchFamily="18" charset="0"/>
              <a:buChar char="‣"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Найхолодніші місяці року – січень та лютий. Температури повітря взимку --25,9 С. ° С. Найтеплішим місяцем є липень, середньодобова температура якого становить +21,5 С. Перехід температури через 0° С навесні відбувається у другій декаді березня, а восени – в третій декаді листопада. Глибина промерзання ґрунту  в даному районі до 1,0 м. </a:t>
            </a:r>
          </a:p>
          <a:p>
            <a:pPr marL="285750" indent="-285750">
              <a:buSzPct val="200000"/>
              <a:buFont typeface="Times New Roman" panose="02020603050405020304" pitchFamily="18" charset="0"/>
              <a:buChar char="‣"/>
            </a:pPr>
            <a:endParaRPr lang="uk-UA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SzPct val="200000"/>
              <a:buFont typeface="Times New Roman" panose="02020603050405020304" pitchFamily="18" charset="0"/>
              <a:buChar char="‣"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опадів 450 мм на рік, що говорить про недостатнє зволоження території,  найменше їх випадає в зимовий період. З березня кількість опадів починає збільшуватися, досягаючи максимуму в червні-липні місяці.</a:t>
            </a:r>
          </a:p>
          <a:p>
            <a:pPr marL="285750" indent="-285750">
              <a:buSzPct val="200000"/>
              <a:buFont typeface="Times New Roman" panose="02020603050405020304" pitchFamily="18" charset="0"/>
              <a:buChar char="‣"/>
            </a:pPr>
            <a:endParaRPr lang="uk-UA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SzPct val="200000"/>
              <a:buFont typeface="Times New Roman" panose="02020603050405020304" pitchFamily="18" charset="0"/>
              <a:buChar char="‣"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 природним багатством міста Тернівка є родовище кам'яного вугілля.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05" y="3835291"/>
            <a:ext cx="4783455" cy="248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32" y="97627"/>
            <a:ext cx="11544935" cy="956310"/>
          </a:xfrm>
        </p:spPr>
        <p:txBody>
          <a:bodyPr>
            <a:noAutofit/>
          </a:bodyPr>
          <a:lstStyle/>
          <a:p>
            <a:pPr algn="ctr">
              <a:lnSpc>
                <a:spcPts val="3000"/>
              </a:lnSpc>
            </a:pPr>
            <a:r>
              <a:rPr lang="ru-RU" sz="4400" b="1" cap="none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cap="none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</a:t>
            </a:r>
            <a:r>
              <a:rPr lang="ru-RU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cap="none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та </a:t>
            </a:r>
            <a:r>
              <a:rPr lang="ru-RU" sz="4400" b="1" cap="none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дозвілля</a:t>
            </a:r>
            <a:r>
              <a:rPr lang="ru-RU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спорт</a:t>
            </a:r>
            <a:endParaRPr lang="uk-UA" sz="44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300" y="1151565"/>
            <a:ext cx="4783160" cy="248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03200" y="1151565"/>
            <a:ext cx="6761018" cy="5239259"/>
          </a:xfrm>
        </p:spPr>
        <p:txBody>
          <a:bodyPr>
            <a:noAutofit/>
          </a:bodyPr>
          <a:lstStyle/>
          <a:p>
            <a:pPr algn="just">
              <a:buClrTx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ОСВІТА.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м. Тернівка діє 5 закладів загальної середньої освіти, 5 закладів дошкільної освіти, 1 позашкільний заклад освіти, 1 професійно-технічний заклад. Завдяки створенню у закладах освіти найпростіших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укриттів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перехід на систему змішаного навчання було здійснено одними з перших в області.</a:t>
            </a:r>
          </a:p>
          <a:p>
            <a:pPr algn="just">
              <a:buClrTx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 ЗДОРОВ’Я. 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охорони здоров’я м. Тернівка складається з КНП «Центр первинної медико-санітарної допомоги м. Тернівки» (3 амбулаторії), КНП «Тернівська центральна міська лікарня» Тернівської міської ради», 9 приватних медичних кабінетів та лабораторій.</a:t>
            </a:r>
          </a:p>
          <a:p>
            <a:pPr algn="just">
              <a:buClrTx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ТА ДОЗВІЛЛЯ. Д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відділу культури відносяться чотири самостійні комунальні заклади - Тернівська міська публічна бібліотека (три бібліотеки), Мистецька школа Тернівської міської ради з музичним та художнім відділеннями, Тернівський міський центр культури і дозвілля (ЦД «Шахтар» та будинок культури ім. С. Маркова), Тернівський міський краєзнавчий музей. </a:t>
            </a:r>
          </a:p>
          <a:p>
            <a:pPr algn="just">
              <a:buClrTx/>
            </a:pPr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СПОРТ.  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міста Тернівка зареєстровані 17 фізкультурно-оздоровчих клубів за різними видами спорту та комунальний заклад КПНЗ «ДЮСШ «ТЕМП» м. Тернівка». У закладі існує шість відділень з таких видів спорту: баскетбол, бокс, волейбол, гандбол, настільний теніс та легка атлетика  де  навчаються 372 учнів. Працює 10 тренерів з вищою спортивною освітою.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даний час місто налічує 7 спортивних майданчиків. В тому числі в  Парку культури і відпочинку міста розташовано спортивне містечко яке об’єднує спортивний майданчик з тренажерним обладнанням (фітнес,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пауерліфтинг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бодібілдинг), спортивний майданчик для занять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паркуром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спортивний майданчик для занять "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 workout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та спортивний майданчик для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скейтбордингу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Скейт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-парк“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встановлено 12 тренажерів для занять фізичною культурою особам з інвалідністю.</a:t>
            </a:r>
            <a:endParaRPr lang="uk-UA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3505224"/>
            <a:ext cx="5050669" cy="29689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670" y="383852"/>
            <a:ext cx="5854240" cy="817716"/>
          </a:xfrm>
        </p:spPr>
        <p:txBody>
          <a:bodyPr>
            <a:normAutofit/>
          </a:bodyPr>
          <a:lstStyle/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Трудові ресурси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130" y="1448923"/>
            <a:ext cx="6473070" cy="4810125"/>
          </a:xfrm>
        </p:spPr>
        <p:txBody>
          <a:bodyPr>
            <a:noAutofit/>
          </a:bodyPr>
          <a:lstStyle/>
          <a:p>
            <a:pPr algn="just">
              <a:lnSpc>
                <a:spcPts val="18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території громади проживає 29859 осіб, з них: 23814 – постійне населення, 6045 - внутрішньо переміщені особи (ВПО).</a:t>
            </a:r>
          </a:p>
          <a:p>
            <a:pPr algn="just">
              <a:lnSpc>
                <a:spcPts val="18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Працездатне населення (від 15 до 70 років) складає 17533 особи.</a:t>
            </a:r>
          </a:p>
          <a:p>
            <a:pPr algn="just">
              <a:lnSpc>
                <a:spcPts val="18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Кількість зареєстрованих юридичних осіб – 281, фізичних осіб підприємців – 869.</a:t>
            </a:r>
          </a:p>
          <a:p>
            <a:pPr algn="just">
              <a:lnSpc>
                <a:spcPts val="18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найманих працівників: у юридичних осіб – 4976, у фізичних осіб – 903.</a:t>
            </a:r>
          </a:p>
          <a:p>
            <a:pPr algn="just">
              <a:lnSpc>
                <a:spcPts val="18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найманих працівників в промисловості: ВСП «Шахтоуправління Тернівське» ПрАТ «ДТЕК                             ПАВЛОГРАДВУГІЛЛЯ» – 3530 осіб. </a:t>
            </a:r>
          </a:p>
          <a:p>
            <a:pPr algn="just">
              <a:lnSpc>
                <a:spcPts val="18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зареєстрованих фермерських господарств – 3. </a:t>
            </a:r>
          </a:p>
          <a:p>
            <a:pPr algn="just">
              <a:lnSpc>
                <a:spcPts val="18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об’єктів торгівлі: продовольчі – 108, промислові – 91.</a:t>
            </a:r>
          </a:p>
          <a:p>
            <a:pPr algn="just">
              <a:lnSpc>
                <a:spcPts val="18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об’єктів ринкової торгівлі – 1.</a:t>
            </a:r>
          </a:p>
          <a:p>
            <a:pPr algn="just">
              <a:lnSpc>
                <a:spcPts val="18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об’єктів громадського харчування – 24.</a:t>
            </a:r>
          </a:p>
          <a:p>
            <a:pPr algn="just">
              <a:lnSpc>
                <a:spcPts val="1800"/>
              </a:lnSpc>
              <a:buClrTx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об’єктів побуту – 93.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83852"/>
            <a:ext cx="5050670" cy="29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817" y="466928"/>
            <a:ext cx="6491112" cy="1482551"/>
          </a:xfrm>
        </p:spPr>
        <p:txBody>
          <a:bodyPr>
            <a:normAutofit/>
          </a:bodyPr>
          <a:lstStyle/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 потенціал</a:t>
            </a:r>
            <a:endParaRPr lang="en-US" sz="44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22" y="2033673"/>
            <a:ext cx="6490970" cy="4237990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Промислова інфраструктура міста – монофункціональна та представлена двома шахтами «Тернівська» та «</a:t>
            </a:r>
            <a:r>
              <a:rPr lang="uk-UA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</a:t>
            </a: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-Донбаська», які є складовими виробничо-структурного підрозділу «Шахтоуправління Тернівське» ПрАТ «ДТЕК ПАВЛОГРАДВУГІЛЛЯ».</a:t>
            </a:r>
          </a:p>
          <a:p>
            <a:pPr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місті працює комунальне підприємство «Тернівське житлово-комунальне підприємство», яке надає повний спектр комунальних послуг мешканцям.</a:t>
            </a:r>
          </a:p>
          <a:p>
            <a:pPr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Найближча вузлова залізнична станція — місто Павлоград, яка знаходиться на відстані 23 км від Тернівки.</a:t>
            </a:r>
          </a:p>
          <a:p>
            <a:pPr>
              <a:buClrTx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 до обласного центру  – 100 км і проходить автошляхом 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E50, </a:t>
            </a: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яким збігається М04. Зв'язки з населеними пунктами області й України забезпечуються мережею  автодоріг місцевого значення.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929" y="514177"/>
            <a:ext cx="4973806" cy="2821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929" y="3522519"/>
            <a:ext cx="4973806" cy="29987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king PB Inclusive and Fair - Participatory Budgeting Project">
            <a:extLst>
              <a:ext uri="{FF2B5EF4-FFF2-40B4-BE49-F238E27FC236}">
                <a16:creationId xmlns:a16="http://schemas.microsoft.com/office/drawing/2014/main" id="{D583FE7E-A552-4031-A041-74F21EA5F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199" y="-170726"/>
            <a:ext cx="2018658" cy="13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399" y="530869"/>
            <a:ext cx="6876795" cy="1058062"/>
          </a:xfrm>
        </p:spPr>
        <p:txBody>
          <a:bodyPr>
            <a:normAutofit/>
          </a:bodyPr>
          <a:lstStyle/>
          <a:p>
            <a:pPr algn="ctr"/>
            <a:r>
              <a:rPr lang="uk-UA" sz="4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громади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535" y="1588931"/>
            <a:ext cx="7248525" cy="4873625"/>
          </a:xfrm>
        </p:spPr>
        <p:txBody>
          <a:bodyPr>
            <a:noAutofit/>
          </a:bodyPr>
          <a:lstStyle/>
          <a:p>
            <a:pPr>
              <a:lnSpc>
                <a:spcPts val="1400"/>
              </a:lnSpc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власних доходів загального фонду міського бюджету за 2023 рік склало   231 344,5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400"/>
              </a:lnSpc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 від податку на доходи  фізичних осіб  склали 193 033,2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400"/>
              </a:lnSpc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 акцизного податку з вироблених в Україні підакцизних товарів (продукції) пального склали 259,6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400"/>
              </a:lnSpc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Акцизного податку з реалізації суб’єктами господарювання роздрібної торгівлі підакцизних  товарів (алкогольні вироби, пиво, тютюнові вироби) надійшло 8 927,0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endParaRPr lang="uk-UA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 місцевих податків і зборів становлять 26 493,0  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400"/>
              </a:lnSpc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Податку на нерухоме майно, відмінне від земельної ділянки надійшло 2 603,2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400"/>
              </a:lnSpc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Податок на нерухоме майно сплачений фізичними особами, які є власниками об’єктів нежитлової нерухомості склав 587,3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400"/>
              </a:lnSpc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Податок на нерухоме майно сплачений юридичними особами, які є власниками об’єктів нежитлової  нерухомості склав 1888,1 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1400"/>
              </a:lnSpc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Земельного податку та орендної плати за землю отримано 13 975,9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 інші</a:t>
            </a:r>
          </a:p>
          <a:p>
            <a:pPr>
              <a:lnSpc>
                <a:spcPts val="1400"/>
              </a:lnSpc>
              <a:buClrTx/>
            </a:pP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загальній сумі видатків, найбільш питому вагу складають видатки по галузям соціальної сфери міста (57,2%) та на підтримку діяльності житлово-комунального господарства міста (25,3%), а саме: освіта 126 194,0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(41,8%), охорона здоров’я 18 708,3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(6,1%), культура 9 243,7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(3,0%), соціальний захист 15 952,4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(5,1%), фізична культура, спорт та молодь 3 848,8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(1,2%) та на забезпечення діяльності житлово-комунального господарства міста 78 205,7 </a:t>
            </a:r>
            <a:r>
              <a:rPr lang="uk-UA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00" name="Picture 4" descr="Сумчанам пропонують долучитися до формування міського бюджету-2017">
            <a:extLst>
              <a:ext uri="{FF2B5EF4-FFF2-40B4-BE49-F238E27FC236}">
                <a16:creationId xmlns:a16="http://schemas.microsoft.com/office/drawing/2014/main" id="{FB88B32F-825D-4C14-ABBE-691E21373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12" y="4025744"/>
            <a:ext cx="3925129" cy="2293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539218-E22F-477F-8FE8-CD36E5627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194" y="779431"/>
            <a:ext cx="3438163" cy="22939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24F515-356D-4532-BE08-F6D7771916F0}">
  <ds:schemaRefs/>
</ds:datastoreItem>
</file>

<file path=customXml/itemProps2.xml><?xml version="1.0" encoding="utf-8"?>
<ds:datastoreItem xmlns:ds="http://schemas.openxmlformats.org/officeDocument/2006/customXml" ds:itemID="{83E04B51-1D33-4F14-BBD7-79D7D27E2EE4}">
  <ds:schemaRefs/>
</ds:datastoreItem>
</file>

<file path=customXml/itemProps3.xml><?xml version="1.0" encoding="utf-8"?>
<ds:datastoreItem xmlns:ds="http://schemas.openxmlformats.org/officeDocument/2006/customXml" ds:itemID="{9AEF1282-A6E9-4912-8AB9-8ED69BF7097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639</TotalTime>
  <Words>2073</Words>
  <Application>Microsoft Office PowerPoint</Application>
  <PresentationFormat>Широкоэкранный</PresentationFormat>
  <Paragraphs>122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Century Gothic</vt:lpstr>
      <vt:lpstr>Times New Roman</vt:lpstr>
      <vt:lpstr>Wingdings 3</vt:lpstr>
      <vt:lpstr>Сектор</vt:lpstr>
      <vt:lpstr>ІНВЕСТИЦІЙНИЙ ПАСПОРТ Тернівської міської територіальної громади</vt:lpstr>
      <vt:lpstr>Зміст</vt:lpstr>
      <vt:lpstr>Історична довідка</vt:lpstr>
      <vt:lpstr>Загальна інформація</vt:lpstr>
      <vt:lpstr>Фізико-географічне положення</vt:lpstr>
      <vt:lpstr>Освіта, охорона здоров’я,  культура та дозвілля, спорт</vt:lpstr>
      <vt:lpstr>Трудові ресурси</vt:lpstr>
      <vt:lpstr>Економічний потенціал</vt:lpstr>
      <vt:lpstr>Бюджет громади</vt:lpstr>
      <vt:lpstr>Інвестиційний розвиток території</vt:lpstr>
      <vt:lpstr>ФАКТОРИ ІНВЕСТИЦІЙНОЇ ПРИВАБЛИВОСТІ</vt:lpstr>
      <vt:lpstr>Інвестиційно привабливі ділянки</vt:lpstr>
      <vt:lpstr>Презентация PowerPoint</vt:lpstr>
      <vt:lpstr>Презентация PowerPoint</vt:lpstr>
      <vt:lpstr>Презентация PowerPoint</vt:lpstr>
      <vt:lpstr>Інвестиційно привабливі об’єкти</vt:lpstr>
      <vt:lpstr>Інвестиційно привабливі об’єкти</vt:lpstr>
      <vt:lpstr>КОНТАКТИ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INVESTMENT PASSPORT of ternivka urban TERRITORIAL COMMUNITY</dc:title>
  <dc:creator>Z Nataly</dc:creator>
  <cp:lastModifiedBy>Z Nataly</cp:lastModifiedBy>
  <cp:revision>184</cp:revision>
  <dcterms:created xsi:type="dcterms:W3CDTF">2024-10-25T06:17:00Z</dcterms:created>
  <dcterms:modified xsi:type="dcterms:W3CDTF">2024-10-30T06:35:33Z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109F5CE6BB3948ED943106B0D86AB567_13</vt:lpwstr>
  </property>
  <property fmtid="{D5CDD505-2E9C-101B-9397-08002B2CF9AE}" pid="4" name="KSOProductBuildVer">
    <vt:lpwstr>1049-12.2.0.18283</vt:lpwstr>
  </property>
</Properties>
</file>