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handoutMasterIdLst>
    <p:handoutMasterId r:id="rId24"/>
  </p:handoutMasterIdLst>
  <p:sldIdLst>
    <p:sldId id="258" r:id="rId5"/>
    <p:sldId id="267"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1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6408" autoAdjust="0"/>
  </p:normalViewPr>
  <p:slideViewPr>
    <p:cSldViewPr snapToGrid="0">
      <p:cViewPr varScale="1">
        <p:scale>
          <a:sx n="118" d="100"/>
          <a:sy n="118" d="100"/>
        </p:scale>
        <p:origin x="114" y="12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dirty="0"/>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B9A3D6-E84B-487C-B0F6-6F4BD93B91DF}" type="datetime1">
              <a:rPr lang="uk-UA" smtClean="0"/>
              <a:t>29.10.2024</a:t>
            </a:fld>
            <a:endParaRPr lang="uk-UA" dirty="0"/>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dirty="0"/>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0FB2356-45F8-4CBB-BBF8-E3F4E0C0F34E}" type="slidenum">
              <a:rPr lang="uk-UA" smtClean="0"/>
              <a:t>‹#›</a:t>
            </a:fld>
            <a:endParaRPr lang="uk-UA"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noProof="0"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97010-7907-4CF7-B3E3-18120511FA56}" type="datetime1">
              <a:rPr lang="uk-UA" smtClean="0"/>
              <a:t>29.10.2024</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uk-UA" noProof="0"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UA" noProof="0" dirty="0"/>
              <a:t>Зразки заголовків</a:t>
            </a:r>
          </a:p>
          <a:p>
            <a:pPr lvl="1" rtl="0"/>
            <a:r>
              <a:rPr lang="uk-UA" noProof="0" dirty="0"/>
              <a:t>Другий рівень</a:t>
            </a:r>
          </a:p>
          <a:p>
            <a:pPr lvl="2" rtl="0"/>
            <a:r>
              <a:rPr lang="uk-UA" noProof="0" dirty="0"/>
              <a:t>Третій рівень</a:t>
            </a:r>
          </a:p>
          <a:p>
            <a:pPr lvl="3" rtl="0"/>
            <a:r>
              <a:rPr lang="uk-UA" noProof="0" dirty="0"/>
              <a:t>Четвертий рівень</a:t>
            </a:r>
          </a:p>
          <a:p>
            <a:pPr lvl="4" rtl="0"/>
            <a:r>
              <a:rPr lang="uk-UA" noProof="0" dirty="0"/>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noProof="0"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900A82-9926-4DBA-8BA5-A22EEB8ACF8E}" type="slidenum">
              <a:rPr lang="uk-UA" noProof="0" smtClean="0"/>
              <a:t>‹#›</a:t>
            </a:fld>
            <a:endParaRPr lang="uk-UA" noProof="0"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dirty="0"/>
          </a:p>
        </p:txBody>
      </p:sp>
      <p:sp>
        <p:nvSpPr>
          <p:cNvPr id="4" name="Місце для номера слайда 3"/>
          <p:cNvSpPr>
            <a:spLocks noGrp="1"/>
          </p:cNvSpPr>
          <p:nvPr>
            <p:ph type="sldNum" sz="quarter" idx="10"/>
          </p:nvPr>
        </p:nvSpPr>
        <p:spPr/>
        <p:txBody>
          <a:bodyPr rtlCol="0"/>
          <a:lstStyle/>
          <a:p>
            <a:pPr rtl="0"/>
            <a:fld id="{9C900A82-9926-4DBA-8BA5-A22EEB8ACF8E}" type="slidenum">
              <a:rPr lang="uk-UA" smtClean="0"/>
              <a:t>1</a:t>
            </a:fld>
            <a:endParaRPr lang="uk-U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4" name="Footer Placeholder 3"/>
          <p:cNvSpPr>
            <a:spLocks noGrp="1"/>
          </p:cNvSpPr>
          <p:nvPr>
            <p:ph type="ftr" sz="quarter" idx="11"/>
          </p:nvPr>
        </p:nvSpPr>
        <p:spPr/>
        <p:txBody>
          <a:bodyPr/>
          <a:lstStyle/>
          <a:p>
            <a:pPr rtl="0"/>
            <a:endParaRPr lang="uk-UA" noProof="0" dirty="0"/>
          </a:p>
        </p:txBody>
      </p:sp>
      <p:sp>
        <p:nvSpPr>
          <p:cNvPr id="5" name="Slide Number Placeholder 4"/>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6" name="Footer Placeholder 5"/>
          <p:cNvSpPr>
            <a:spLocks noGrp="1"/>
          </p:cNvSpPr>
          <p:nvPr>
            <p:ph type="ftr" sz="quarter" idx="11"/>
          </p:nvPr>
        </p:nvSpPr>
        <p:spPr/>
        <p:txBody>
          <a:bodyPr/>
          <a:lstStyle/>
          <a:p>
            <a:pPr rtl="0"/>
            <a:endParaRPr lang="uk-UA" noProof="0" dirty="0"/>
          </a:p>
        </p:txBody>
      </p:sp>
      <p:sp>
        <p:nvSpPr>
          <p:cNvPr id="7" name="Slide Number Placeholder 6"/>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8" name="Footer Placeholder 7"/>
          <p:cNvSpPr>
            <a:spLocks noGrp="1"/>
          </p:cNvSpPr>
          <p:nvPr>
            <p:ph type="ftr" sz="quarter" idx="11"/>
          </p:nvPr>
        </p:nvSpPr>
        <p:spPr/>
        <p:txBody>
          <a:bodyPr/>
          <a:lstStyle/>
          <a:p>
            <a:pPr rtl="0"/>
            <a:endParaRPr lang="uk-UA" noProof="0" dirty="0"/>
          </a:p>
        </p:txBody>
      </p:sp>
      <p:sp>
        <p:nvSpPr>
          <p:cNvPr id="9" name="Slide Number Placeholder 8"/>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4" name="Footer Placeholder 3"/>
          <p:cNvSpPr>
            <a:spLocks noGrp="1"/>
          </p:cNvSpPr>
          <p:nvPr>
            <p:ph type="ftr" sz="quarter" idx="11"/>
          </p:nvPr>
        </p:nvSpPr>
        <p:spPr/>
        <p:txBody>
          <a:bodyPr/>
          <a:lstStyle/>
          <a:p>
            <a:pPr rtl="0"/>
            <a:endParaRPr lang="uk-UA" noProof="0" dirty="0"/>
          </a:p>
        </p:txBody>
      </p:sp>
      <p:sp>
        <p:nvSpPr>
          <p:cNvPr id="5" name="Slide Number Placeholder 4"/>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3" name="Footer Placeholder 2"/>
          <p:cNvSpPr>
            <a:spLocks noGrp="1"/>
          </p:cNvSpPr>
          <p:nvPr>
            <p:ph type="ftr" sz="quarter" idx="11"/>
          </p:nvPr>
        </p:nvSpPr>
        <p:spPr/>
        <p:txBody>
          <a:bodyPr/>
          <a:lstStyle/>
          <a:p>
            <a:pPr rtl="0"/>
            <a:endParaRPr lang="uk-UA" noProof="0" dirty="0"/>
          </a:p>
        </p:txBody>
      </p:sp>
      <p:sp>
        <p:nvSpPr>
          <p:cNvPr id="4" name="Slide Number Placeholder 3"/>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6" name="Footer Placeholder 5"/>
          <p:cNvSpPr>
            <a:spLocks noGrp="1"/>
          </p:cNvSpPr>
          <p:nvPr>
            <p:ph type="ftr" sz="quarter" idx="11"/>
          </p:nvPr>
        </p:nvSpPr>
        <p:spPr/>
        <p:txBody>
          <a:bodyPr/>
          <a:lstStyle/>
          <a:p>
            <a:pPr rtl="0"/>
            <a:endParaRPr lang="uk-UA" noProof="0" dirty="0"/>
          </a:p>
        </p:txBody>
      </p:sp>
      <p:sp>
        <p:nvSpPr>
          <p:cNvPr id="7" name="Slide Number Placeholder 6"/>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03888315-41BD-418C-B3D9-469E4A837C1D}" type="datetime1">
              <a:rPr lang="uk-UA" noProof="0" smtClean="0"/>
              <a:t>29.10.2024</a:t>
            </a:fld>
            <a:endParaRPr lang="uk-UA" noProof="0" dirty="0"/>
          </a:p>
        </p:txBody>
      </p:sp>
      <p:sp>
        <p:nvSpPr>
          <p:cNvPr id="6" name="Footer Placeholder 5"/>
          <p:cNvSpPr>
            <a:spLocks noGrp="1"/>
          </p:cNvSpPr>
          <p:nvPr>
            <p:ph type="ftr" sz="quarter" idx="11"/>
          </p:nvPr>
        </p:nvSpPr>
        <p:spPr/>
        <p:txBody>
          <a:bodyPr/>
          <a:lstStyle/>
          <a:p>
            <a:pPr rtl="0"/>
            <a:endParaRPr lang="uk-UA" noProof="0" dirty="0"/>
          </a:p>
        </p:txBody>
      </p:sp>
      <p:sp>
        <p:nvSpPr>
          <p:cNvPr id="7" name="Slide Number Placeholder 6"/>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91000">
              <a:schemeClr val="tx2">
                <a:lumMod val="20000"/>
                <a:lumOff val="80000"/>
              </a:schemeClr>
            </a:gs>
            <a:gs pos="35000">
              <a:schemeClr val="accent1">
                <a:lumMod val="0"/>
                <a:lumOff val="100000"/>
              </a:schemeClr>
            </a:gs>
            <a:gs pos="90000">
              <a:srgbClr val="00B0F0">
                <a:lumMod val="50000"/>
                <a:lumOff val="5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03888315-41BD-418C-B3D9-469E4A837C1D}" type="datetime1">
              <a:rPr lang="uk-UA" noProof="0" smtClean="0"/>
              <a:t>29.10.2024</a:t>
            </a:fld>
            <a:endParaRPr lang="uk-UA" noProof="0"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endParaRPr lang="uk-UA" noProof="0"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D57F1E4F-1CFF-5643-939E-217C01CDF565}" type="slidenum">
              <a:rPr lang="uk-UA" noProof="0" smtClean="0"/>
              <a:t>‹#›</a:t>
            </a:fld>
            <a:endParaRPr lang="uk-UA" noProof="0"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ernivka-rada.dp.gov.ua/rishennya-gromadi/pro-vnesennya-zmin-do-rishennya-ternivskoyi-miskoyi-radi-vid-26022016r-86-6vii-pro-zatverdzhennya-aktualizovanogo-strategichnogo-planu-ekonomichnogo-rozvitku-m-ternivka-do-2020-roku-3" TargetMode="External"/><Relationship Id="rId2" Type="http://schemas.openxmlformats.org/officeDocument/2006/relationships/hyperlink" Target="https://ternivka-rada.dp.gov.ua/rishennya-gromadi/pro-zatverdzhennia-prohramy-rozvytku-maloho-ta-serednoho-pidpryiemnytstva-mista-ternivka-na-2024-2025-roky-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12"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svg"/><Relationship Id="rId10" Type="http://schemas.openxmlformats.org/officeDocument/2006/relationships/hyperlink" Target="https://ternivka-rada.dp.gov.ua/" TargetMode="External"/><Relationship Id="rId4" Type="http://schemas.openxmlformats.org/officeDocument/2006/relationships/image" Target="../media/image47.png"/><Relationship Id="rId9" Type="http://schemas.openxmlformats.org/officeDocument/2006/relationships/image" Target="../media/image52.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web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 y="332105"/>
            <a:ext cx="12192000" cy="1445895"/>
          </a:xfrm>
          <a:ln>
            <a:noFill/>
          </a:ln>
        </p:spPr>
        <p:txBody>
          <a:bodyPr rtlCol="0">
            <a:noAutofit/>
          </a:bodyPr>
          <a:lstStyle/>
          <a:p>
            <a:pPr algn="ct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INVESTMENT PASSPORT</a:t>
            </a:r>
            <a:b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b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of Ternivka urban</a:t>
            </a:r>
            <a:r>
              <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TERRITORIAL COMMUNITY</a:t>
            </a:r>
          </a:p>
        </p:txBody>
      </p:sp>
      <p:pic>
        <p:nvPicPr>
          <p:cNvPr id="4" name="Рисунок 3"/>
          <p:cNvPicPr>
            <a:picLocks noChangeAspect="1"/>
          </p:cNvPicPr>
          <p:nvPr/>
        </p:nvPicPr>
        <p:blipFill>
          <a:blip r:embed="rId3"/>
          <a:stretch>
            <a:fillRect/>
          </a:stretch>
        </p:blipFill>
        <p:spPr>
          <a:xfrm>
            <a:off x="2811970" y="2072251"/>
            <a:ext cx="6568059" cy="4223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7811" y="1"/>
            <a:ext cx="10784246" cy="873652"/>
          </a:xfrm>
        </p:spPr>
        <p:txBody>
          <a:bodyPr>
            <a:normAutofit/>
          </a:bodyPr>
          <a:lstStyle/>
          <a:p>
            <a:pPr algn="ctr"/>
            <a:r>
              <a:rPr lang="en-US" sz="4400" b="1" cap="none" dirty="0">
                <a:ln w="9525">
                  <a:solidFill>
                    <a:schemeClr val="bg1"/>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uk-UA" sz="4400" b="1" cap="none" dirty="0">
                <a:ln w="9525">
                  <a:solidFill>
                    <a:schemeClr val="bg1"/>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nvestment development of the territory</a:t>
            </a:r>
          </a:p>
        </p:txBody>
      </p:sp>
      <p:sp>
        <p:nvSpPr>
          <p:cNvPr id="3" name="Объект 2"/>
          <p:cNvSpPr>
            <a:spLocks noGrp="1"/>
          </p:cNvSpPr>
          <p:nvPr>
            <p:ph idx="1"/>
          </p:nvPr>
        </p:nvSpPr>
        <p:spPr>
          <a:xfrm>
            <a:off x="550309" y="2648419"/>
            <a:ext cx="5137223" cy="4103568"/>
          </a:xfrm>
        </p:spPr>
        <p:txBody>
          <a:bodyPr>
            <a:noAutofit/>
          </a:bodyPr>
          <a:lstStyle/>
          <a:p>
            <a:pPr algn="just">
              <a:buClrTx/>
              <a:buSzPct val="150000"/>
              <a:buFont typeface="Times New Roman" panose="02020603050405020304" pitchFamily="18" charset="0"/>
              <a:buChar char="‣"/>
            </a:pPr>
            <a:r>
              <a:rPr lang="uk-UA" sz="1600" dirty="0">
                <a:solidFill>
                  <a:schemeClr val="bg1"/>
                </a:solidFill>
                <a:latin typeface="Times New Roman" panose="02020603050405020304" pitchFamily="18" charset="0"/>
                <a:cs typeface="Times New Roman" panose="02020603050405020304" pitchFamily="18" charset="0"/>
              </a:rPr>
              <a:t>Strategic directions and goals development of </a:t>
            </a:r>
            <a:r>
              <a:rPr lang="en-US" sz="1600" dirty="0">
                <a:solidFill>
                  <a:schemeClr val="bg1"/>
                </a:solidFill>
                <a:latin typeface="Times New Roman" panose="02020603050405020304" pitchFamily="18" charset="0"/>
                <a:cs typeface="Times New Roman" panose="02020603050405020304" pitchFamily="18" charset="0"/>
              </a:rPr>
              <a:t>the </a:t>
            </a:r>
            <a:r>
              <a:rPr lang="uk-UA" sz="1600" dirty="0">
                <a:solidFill>
                  <a:schemeClr val="bg1"/>
                </a:solidFill>
                <a:latin typeface="Times New Roman" panose="02020603050405020304" pitchFamily="18" charset="0"/>
                <a:cs typeface="Times New Roman" panose="02020603050405020304" pitchFamily="18" charset="0"/>
              </a:rPr>
              <a:t>community: development of entrepreneurship, namely: development of entrepreneurship infrastructure, improvement of business conditions provided for by the municipal program for the development of small and medium-sized businesses</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hlinkClick r:id="rId2"/>
              </a:rPr>
              <a:t>https://ternivka-rada.dp.gov.ua/rishennya-gromadi/pro-zatverdzhennia-prohramy-rozvytku-maloho-ta-serednoho-pidpryiemnytstva-mista-ternivka-na-2024-2025-roky-2</a:t>
            </a:r>
            <a:r>
              <a:rPr lang="en-US" sz="1600" dirty="0">
                <a:solidFill>
                  <a:schemeClr val="bg1"/>
                </a:solidFill>
                <a:latin typeface="Times New Roman" panose="02020603050405020304" pitchFamily="18" charset="0"/>
                <a:cs typeface="Times New Roman" panose="02020603050405020304" pitchFamily="18" charset="0"/>
              </a:rPr>
              <a:t>);</a:t>
            </a:r>
          </a:p>
          <a:p>
            <a:pPr algn="just">
              <a:buClrTx/>
              <a:buSzPct val="150000"/>
              <a:buFont typeface="Times New Roman" panose="02020603050405020304" pitchFamily="18" charset="0"/>
              <a:buChar char="‣"/>
            </a:pPr>
            <a:r>
              <a:rPr lang="uk-UA" sz="1600" dirty="0">
                <a:solidFill>
                  <a:schemeClr val="bg1"/>
                </a:solidFill>
                <a:latin typeface="Times New Roman" panose="02020603050405020304" pitchFamily="18" charset="0"/>
                <a:cs typeface="Times New Roman" panose="02020603050405020304" pitchFamily="18" charset="0"/>
              </a:rPr>
              <a:t>Creation of conditions for attracting investments, namely: development of the resource potential of the city, support and accompaniment of the investor in the territory of the city</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876853" y="2990504"/>
            <a:ext cx="5625204" cy="3419398"/>
          </a:xfrm>
          <a:prstGeom prst="rect">
            <a:avLst/>
          </a:prstGeom>
          <a:noFill/>
        </p:spPr>
        <p:txBody>
          <a:bodyPr wrap="square">
            <a:spAutoFit/>
          </a:bodyPr>
          <a:lstStyle/>
          <a:p>
            <a:pPr marL="285750" indent="-285750" algn="just">
              <a:spcBef>
                <a:spcPct val="20000"/>
              </a:spcBef>
              <a:spcAft>
                <a:spcPts val="600"/>
              </a:spcAft>
              <a:buClr>
                <a:schemeClr val="bg1"/>
              </a:buClr>
              <a:buSzPct val="150000"/>
              <a:buFont typeface="Times New Roman" panose="02020603050405020304" pitchFamily="18" charset="0"/>
              <a:buChar char="‣"/>
            </a:pPr>
            <a:r>
              <a:rPr lang="uk-UA" sz="1600" dirty="0">
                <a:solidFill>
                  <a:schemeClr val="bg1"/>
                </a:solidFill>
                <a:latin typeface="Times New Roman" panose="02020603050405020304" pitchFamily="18" charset="0"/>
                <a:cs typeface="Times New Roman" panose="02020603050405020304" pitchFamily="18" charset="0"/>
              </a:rPr>
              <a:t>Creation of conditions for a comfortable and healthy lifestyle, namely: development of sports, recreation and entertainment infrastructure, development of communal services, improvement of medical care for city residents, improvement of the state of the natural environment of the community</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pPr marL="285750" indent="-285750" algn="just">
              <a:spcBef>
                <a:spcPct val="20000"/>
              </a:spcBef>
              <a:spcAft>
                <a:spcPts val="600"/>
              </a:spcAft>
              <a:buClr>
                <a:schemeClr val="bg1"/>
              </a:buClr>
              <a:buSzPct val="150000"/>
              <a:buFont typeface="Times New Roman" panose="02020603050405020304" pitchFamily="18" charset="0"/>
              <a:buChar char="‣"/>
            </a:pPr>
            <a:r>
              <a:rPr lang="uk-UA" sz="1600" dirty="0">
                <a:solidFill>
                  <a:schemeClr val="bg1"/>
                </a:solidFill>
                <a:latin typeface="Times New Roman" panose="02020603050405020304" pitchFamily="18" charset="0"/>
                <a:cs typeface="Times New Roman" panose="02020603050405020304" pitchFamily="18" charset="0"/>
              </a:rPr>
              <a:t>The task of the administration of the territorial community is to create an environment on the territory of the municipality that would stimulate the involvement of the widest possible strata of the population in this process, the establishment of partnership relations between the government and business, public associations and citizens, as well as the achievement of sustainable development of the community thanks to the introduction of modern technologies in all spheres of life.</a:t>
            </a:r>
          </a:p>
        </p:txBody>
      </p:sp>
      <p:sp>
        <p:nvSpPr>
          <p:cNvPr id="4" name="TextBox 3">
            <a:extLst>
              <a:ext uri="{FF2B5EF4-FFF2-40B4-BE49-F238E27FC236}">
                <a16:creationId xmlns:a16="http://schemas.microsoft.com/office/drawing/2014/main" id="{AF93E363-4191-4BED-BD8A-40DC046EC3D2}"/>
              </a:ext>
            </a:extLst>
          </p:cNvPr>
          <p:cNvSpPr txBox="1"/>
          <p:nvPr/>
        </p:nvSpPr>
        <p:spPr>
          <a:xfrm>
            <a:off x="768498" y="1052940"/>
            <a:ext cx="10655003" cy="1477328"/>
          </a:xfrm>
          <a:prstGeom prst="rect">
            <a:avLst/>
          </a:prstGeom>
          <a:noFill/>
        </p:spPr>
        <p:txBody>
          <a:bodyPr wrap="square" rtlCol="0">
            <a:spAutoFit/>
          </a:bodyPr>
          <a:lstStyle/>
          <a:p>
            <a:pPr algn="ctr">
              <a:buClrTx/>
              <a:buSzPct val="150000"/>
            </a:pPr>
            <a:r>
              <a:rPr lang="uk-UA" sz="1800" dirty="0">
                <a:solidFill>
                  <a:schemeClr val="bg1"/>
                </a:solidFill>
                <a:latin typeface="Times New Roman" panose="02020603050405020304" pitchFamily="18" charset="0"/>
                <a:cs typeface="Times New Roman" panose="02020603050405020304" pitchFamily="18" charset="0"/>
              </a:rPr>
              <a:t>The Ternivka community is implementing the Strategic Plan for Economic Development</a:t>
            </a:r>
            <a:r>
              <a:rPr lang="en-US" sz="1800" dirty="0">
                <a:solidFill>
                  <a:schemeClr val="bg1"/>
                </a:solidFill>
                <a:latin typeface="Times New Roman" panose="02020603050405020304" pitchFamily="18" charset="0"/>
                <a:cs typeface="Times New Roman" panose="02020603050405020304" pitchFamily="18" charset="0"/>
              </a:rPr>
              <a:t>:</a:t>
            </a:r>
            <a:endParaRPr lang="uk-UA" sz="1800" dirty="0">
              <a:solidFill>
                <a:schemeClr val="bg1"/>
              </a:solidFill>
              <a:latin typeface="Times New Roman" panose="02020603050405020304" pitchFamily="18" charset="0"/>
              <a:cs typeface="Times New Roman" panose="02020603050405020304" pitchFamily="18" charset="0"/>
            </a:endParaRPr>
          </a:p>
          <a:p>
            <a:pPr marL="0" indent="0" algn="ctr">
              <a:buClrTx/>
              <a:buSzPct val="150000"/>
              <a:buNone/>
            </a:pPr>
            <a:r>
              <a:rPr lang="en-US" sz="1800" dirty="0">
                <a:solidFill>
                  <a:schemeClr val="bg1"/>
                </a:solidFill>
                <a:latin typeface="Times New Roman" panose="02020603050405020304" pitchFamily="18" charset="0"/>
                <a:cs typeface="Times New Roman" panose="02020603050405020304" pitchFamily="18" charset="0"/>
                <a:hlinkClick r:id="rId3"/>
              </a:rPr>
              <a:t>https://ternivka-rada.dp.gov.ua/rishennya-gromadi/pro-vnesennya-zmin-do-rishennya-ternivskoyi-miskoyi-radi-vid-26022016r-86-6vii-pro-zatverdzhennya-aktualizovanogo-strategichnogo-planu-ekonomichnogo-rozvitku-m-ternivka-do-2020-roku-3</a:t>
            </a:r>
            <a:endParaRPr lang="uk-UA" sz="1800" dirty="0">
              <a:solidFill>
                <a:schemeClr val="bg1"/>
              </a:solidFill>
              <a:latin typeface="Times New Roman" panose="02020603050405020304" pitchFamily="18" charset="0"/>
              <a:cs typeface="Times New Roman" panose="02020603050405020304" pitchFamily="18" charset="0"/>
            </a:endParaRPr>
          </a:p>
          <a:p>
            <a:endParaRPr lang="uk-UA" dirty="0"/>
          </a:p>
        </p:txBody>
      </p:sp>
      <p:sp>
        <p:nvSpPr>
          <p:cNvPr id="6" name="TextBox 5">
            <a:extLst>
              <a:ext uri="{FF2B5EF4-FFF2-40B4-BE49-F238E27FC236}">
                <a16:creationId xmlns:a16="http://schemas.microsoft.com/office/drawing/2014/main" id="{7256C02A-8542-5002-761A-9FAA79B7C833}"/>
              </a:ext>
            </a:extLst>
          </p:cNvPr>
          <p:cNvSpPr txBox="1"/>
          <p:nvPr/>
        </p:nvSpPr>
        <p:spPr>
          <a:xfrm>
            <a:off x="965279" y="2291391"/>
            <a:ext cx="10289309" cy="523220"/>
          </a:xfrm>
          <a:prstGeom prst="rect">
            <a:avLst/>
          </a:prstGeom>
          <a:noFill/>
        </p:spPr>
        <p:txBody>
          <a:bodyPr wrap="square" rtlCol="0">
            <a:spAutoFit/>
          </a:bodyPr>
          <a:lstStyle/>
          <a:p>
            <a:pPr algn="ctr"/>
            <a:r>
              <a:rPr lang="en-US" sz="2800" b="1" i="1" dirty="0">
                <a:solidFill>
                  <a:schemeClr val="bg1"/>
                </a:solidFill>
                <a:latin typeface="Times New Roman" panose="02020603050405020304" pitchFamily="18" charset="0"/>
                <a:cs typeface="Times New Roman" panose="02020603050405020304" pitchFamily="18" charset="0"/>
              </a:rPr>
              <a:t>Strategic directions and goals of the city's development:</a:t>
            </a:r>
            <a:endParaRPr lang="uk-UA" sz="2800" b="1"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TNET (Коломыя) — Portmone.com">
            <a:extLst>
              <a:ext uri="{FF2B5EF4-FFF2-40B4-BE49-F238E27FC236}">
                <a16:creationId xmlns:a16="http://schemas.microsoft.com/office/drawing/2014/main" id="{7E735F58-7C9A-42F3-8B25-4910A2A69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908" y="5704792"/>
            <a:ext cx="1056281" cy="1014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Рисунок 18"/>
          <p:cNvPicPr>
            <a:picLocks noChangeAspect="1"/>
          </p:cNvPicPr>
          <p:nvPr/>
        </p:nvPicPr>
        <p:blipFill>
          <a:blip r:embed="rId4"/>
          <a:stretch>
            <a:fillRect/>
          </a:stretch>
        </p:blipFill>
        <p:spPr>
          <a:xfrm>
            <a:off x="9345984" y="1920380"/>
            <a:ext cx="2031327" cy="861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Заголовок 1"/>
          <p:cNvSpPr>
            <a:spLocks noGrp="1"/>
          </p:cNvSpPr>
          <p:nvPr>
            <p:ph type="title"/>
          </p:nvPr>
        </p:nvSpPr>
        <p:spPr>
          <a:xfrm>
            <a:off x="570926" y="15541"/>
            <a:ext cx="11277600" cy="1128615"/>
          </a:xfrm>
        </p:spPr>
        <p:txBody>
          <a:bodyPr>
            <a:normAutofit/>
          </a:bodyPr>
          <a:lstStyle/>
          <a:p>
            <a:pPr algn="ct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F</a:t>
            </a: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actors of investment attractiveness</a:t>
            </a:r>
          </a:p>
        </p:txBody>
      </p:sp>
      <p:sp>
        <p:nvSpPr>
          <p:cNvPr id="3" name="Объект 2"/>
          <p:cNvSpPr>
            <a:spLocks noGrp="1"/>
          </p:cNvSpPr>
          <p:nvPr>
            <p:ph idx="1"/>
          </p:nvPr>
        </p:nvSpPr>
        <p:spPr>
          <a:xfrm>
            <a:off x="1103481" y="1060985"/>
            <a:ext cx="4719955" cy="723900"/>
          </a:xfrm>
        </p:spPr>
        <p:txBody>
          <a:bodyPr>
            <a:noAutofit/>
          </a:bodyPr>
          <a:lstStyle/>
          <a:p>
            <a:pPr marL="0" indent="0">
              <a:buNone/>
            </a:pPr>
            <a:r>
              <a:rPr lang="uk-UA" sz="2400" b="1" dirty="0">
                <a:solidFill>
                  <a:schemeClr val="bg1"/>
                </a:solidFill>
                <a:latin typeface="Times New Roman" panose="02020603050405020304" pitchFamily="18" charset="0"/>
                <a:cs typeface="Times New Roman" panose="02020603050405020304" pitchFamily="18" charset="0"/>
              </a:rPr>
              <a:t>There are 3 banking institutions</a:t>
            </a:r>
          </a:p>
        </p:txBody>
      </p:sp>
      <p:sp>
        <p:nvSpPr>
          <p:cNvPr id="5" name="TextBox 4"/>
          <p:cNvSpPr txBox="1"/>
          <p:nvPr/>
        </p:nvSpPr>
        <p:spPr>
          <a:xfrm>
            <a:off x="5823436" y="1235644"/>
            <a:ext cx="6486525" cy="460375"/>
          </a:xfrm>
          <a:prstGeom prst="rect">
            <a:avLst/>
          </a:prstGeom>
          <a:noFill/>
        </p:spPr>
        <p:txBody>
          <a:bodyPr wrap="square">
            <a:spAutoFit/>
          </a:bodyPr>
          <a:lstStyle/>
          <a:p>
            <a:pPr algn="ctr">
              <a:spcBef>
                <a:spcPct val="20000"/>
              </a:spcBef>
              <a:spcAft>
                <a:spcPts val="600"/>
              </a:spcAft>
              <a:buClr>
                <a:schemeClr val="tx1"/>
              </a:buClr>
              <a:buSzPct val="80000"/>
            </a:pPr>
            <a:r>
              <a:rPr lang="en-US" altLang="uk-UA" sz="2400" b="1" dirty="0">
                <a:solidFill>
                  <a:schemeClr val="bg1"/>
                </a:solidFill>
                <a:latin typeface="Times New Roman" panose="02020603050405020304" pitchFamily="18" charset="0"/>
                <a:cs typeface="Times New Roman" panose="02020603050405020304" pitchFamily="18" charset="0"/>
              </a:rPr>
              <a:t>T</a:t>
            </a:r>
            <a:r>
              <a:rPr lang="uk-UA" sz="2400" b="1" dirty="0">
                <a:solidFill>
                  <a:schemeClr val="bg1"/>
                </a:solidFill>
                <a:latin typeface="Times New Roman" panose="02020603050405020304" pitchFamily="18" charset="0"/>
                <a:cs typeface="Times New Roman" panose="02020603050405020304" pitchFamily="18" charset="0"/>
              </a:rPr>
              <a:t>here are three operators of postal services</a:t>
            </a:r>
          </a:p>
        </p:txBody>
      </p:sp>
      <p:pic>
        <p:nvPicPr>
          <p:cNvPr id="15" name="Рисунок 14"/>
          <p:cNvPicPr>
            <a:picLocks noChangeAspect="1"/>
          </p:cNvPicPr>
          <p:nvPr/>
        </p:nvPicPr>
        <p:blipFill>
          <a:blip r:embed="rId5"/>
          <a:stretch>
            <a:fillRect/>
          </a:stretch>
        </p:blipFill>
        <p:spPr>
          <a:xfrm>
            <a:off x="6508520" y="1768337"/>
            <a:ext cx="2837464" cy="1117549"/>
          </a:xfrm>
          <a:prstGeom prst="rect">
            <a:avLst/>
          </a:prstGeom>
          <a:ln>
            <a:noFill/>
          </a:ln>
          <a:effectLst>
            <a:softEdge rad="112500"/>
          </a:effectLst>
        </p:spPr>
      </p:pic>
      <p:pic>
        <p:nvPicPr>
          <p:cNvPr id="17" name="Рисунок 16"/>
          <p:cNvPicPr>
            <a:picLocks noChangeAspect="1"/>
          </p:cNvPicPr>
          <p:nvPr/>
        </p:nvPicPr>
        <p:blipFill>
          <a:blip r:embed="rId6"/>
          <a:stretch>
            <a:fillRect/>
          </a:stretch>
        </p:blipFill>
        <p:spPr>
          <a:xfrm>
            <a:off x="7663244" y="2846804"/>
            <a:ext cx="2990834" cy="800048"/>
          </a:xfrm>
          <a:prstGeom prst="rect">
            <a:avLst/>
          </a:prstGeom>
          <a:solidFill>
            <a:schemeClr val="tx1"/>
          </a:solidFill>
        </p:spPr>
      </p:pic>
      <p:sp>
        <p:nvSpPr>
          <p:cNvPr id="21" name="TextBox 20"/>
          <p:cNvSpPr txBox="1"/>
          <p:nvPr/>
        </p:nvSpPr>
        <p:spPr>
          <a:xfrm>
            <a:off x="1341571" y="3945589"/>
            <a:ext cx="9405783" cy="460375"/>
          </a:xfrm>
          <a:prstGeom prst="rect">
            <a:avLst/>
          </a:prstGeom>
          <a:noFill/>
        </p:spPr>
        <p:txBody>
          <a:bodyPr wrap="square">
            <a:spAutoFit/>
          </a:bodyPr>
          <a:lstStyle/>
          <a:p>
            <a:pPr algn="ctr"/>
            <a:r>
              <a:rPr lang="uk-UA" sz="2400" b="1" dirty="0">
                <a:solidFill>
                  <a:schemeClr val="bg1"/>
                </a:solidFill>
                <a:latin typeface="Times New Roman" panose="02020603050405020304" pitchFamily="18" charset="0"/>
                <a:cs typeface="Times New Roman" panose="02020603050405020304" pitchFamily="18" charset="0"/>
              </a:rPr>
              <a:t>Available high-quality coverage of all major mobile operators</a:t>
            </a:r>
          </a:p>
        </p:txBody>
      </p:sp>
      <p:pic>
        <p:nvPicPr>
          <p:cNvPr id="23" name="Рисунок 22"/>
          <p:cNvPicPr>
            <a:picLocks noChangeAspect="1"/>
          </p:cNvPicPr>
          <p:nvPr/>
        </p:nvPicPr>
        <p:blipFill>
          <a:blip r:embed="rId7"/>
          <a:stretch>
            <a:fillRect/>
          </a:stretch>
        </p:blipFill>
        <p:spPr>
          <a:xfrm>
            <a:off x="1195730" y="4575628"/>
            <a:ext cx="2890395" cy="8741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 name="Рисунок 24"/>
          <p:cNvPicPr>
            <a:picLocks noChangeAspect="1"/>
          </p:cNvPicPr>
          <p:nvPr/>
        </p:nvPicPr>
        <p:blipFill>
          <a:blip r:embed="rId8"/>
          <a:stretch>
            <a:fillRect/>
          </a:stretch>
        </p:blipFill>
        <p:spPr>
          <a:xfrm>
            <a:off x="4700272" y="4614085"/>
            <a:ext cx="2666539" cy="8508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9" name="Рисунок 28"/>
          <p:cNvPicPr>
            <a:picLocks noChangeAspect="1"/>
          </p:cNvPicPr>
          <p:nvPr/>
        </p:nvPicPr>
        <p:blipFill>
          <a:blip r:embed="rId9"/>
          <a:stretch>
            <a:fillRect/>
          </a:stretch>
        </p:blipFill>
        <p:spPr>
          <a:xfrm>
            <a:off x="7989034" y="4533558"/>
            <a:ext cx="2890395" cy="9314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1" name="TextBox 30"/>
          <p:cNvSpPr txBox="1"/>
          <p:nvPr/>
        </p:nvSpPr>
        <p:spPr>
          <a:xfrm>
            <a:off x="3833691" y="5771268"/>
            <a:ext cx="4421541" cy="461665"/>
          </a:xfrm>
          <a:prstGeom prst="rect">
            <a:avLst/>
          </a:prstGeom>
          <a:no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And s</a:t>
            </a:r>
            <a:r>
              <a:rPr lang="uk-UA" sz="2400" b="1" dirty="0">
                <a:solidFill>
                  <a:schemeClr val="bg1"/>
                </a:solidFill>
                <a:latin typeface="Times New Roman" panose="02020603050405020304" pitchFamily="18" charset="0"/>
                <a:cs typeface="Times New Roman" panose="02020603050405020304" pitchFamily="18" charset="0"/>
              </a:rPr>
              <a:t>table access to the Internet</a:t>
            </a:r>
          </a:p>
        </p:txBody>
      </p:sp>
      <p:pic>
        <p:nvPicPr>
          <p:cNvPr id="9" name="Рисунок 8"/>
          <p:cNvPicPr>
            <a:picLocks noChangeAspect="1"/>
          </p:cNvPicPr>
          <p:nvPr/>
        </p:nvPicPr>
        <p:blipFill>
          <a:blip r:embed="rId10"/>
          <a:stretch>
            <a:fillRect/>
          </a:stretch>
        </p:blipFill>
        <p:spPr>
          <a:xfrm>
            <a:off x="648856" y="1803652"/>
            <a:ext cx="2031327" cy="9574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11"/>
          <a:srcRect t="33347" b="18272"/>
          <a:stretch/>
        </p:blipFill>
        <p:spPr>
          <a:xfrm>
            <a:off x="3684609" y="1860580"/>
            <a:ext cx="2031327" cy="937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p:cNvPicPr>
            <a:picLocks noChangeAspect="1"/>
          </p:cNvPicPr>
          <p:nvPr/>
        </p:nvPicPr>
        <p:blipFill>
          <a:blip r:embed="rId12"/>
          <a:stretch>
            <a:fillRect/>
          </a:stretch>
        </p:blipFill>
        <p:spPr>
          <a:xfrm>
            <a:off x="2343694" y="2587255"/>
            <a:ext cx="1533833" cy="1147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NewApex | Wialon Operator - YouTube">
            <a:extLst>
              <a:ext uri="{FF2B5EF4-FFF2-40B4-BE49-F238E27FC236}">
                <a16:creationId xmlns:a16="http://schemas.microsoft.com/office/drawing/2014/main" id="{85773EFB-2F33-454A-BEBA-6F891152E3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6082" y="5701578"/>
            <a:ext cx="1017609" cy="10176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ernNET - интернет провайдер в городе Терновка">
            <a:extLst>
              <a:ext uri="{FF2B5EF4-FFF2-40B4-BE49-F238E27FC236}">
                <a16:creationId xmlns:a16="http://schemas.microsoft.com/office/drawing/2014/main" id="{624048A3-979E-4869-BBC0-9EEA0449E28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8130" t="24707" r="19098" b="59403"/>
          <a:stretch/>
        </p:blipFill>
        <p:spPr bwMode="auto">
          <a:xfrm>
            <a:off x="5071757" y="6208660"/>
            <a:ext cx="1945409" cy="577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3304" y="230947"/>
            <a:ext cx="9085391" cy="881553"/>
          </a:xfrm>
        </p:spPr>
        <p:txBody>
          <a:bodyPr>
            <a:noAutofit/>
          </a:bodyPr>
          <a:lstStyle/>
          <a:p>
            <a:pPr algn="ct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Land plots attractive for investment</a:t>
            </a:r>
          </a:p>
        </p:txBody>
      </p:sp>
      <p:sp>
        <p:nvSpPr>
          <p:cNvPr id="3" name="Объект 2"/>
          <p:cNvSpPr>
            <a:spLocks noGrp="1"/>
          </p:cNvSpPr>
          <p:nvPr>
            <p:ph idx="1"/>
          </p:nvPr>
        </p:nvSpPr>
        <p:spPr>
          <a:xfrm>
            <a:off x="412955" y="1934064"/>
            <a:ext cx="4778477" cy="4122021"/>
          </a:xfrm>
        </p:spPr>
        <p:txBody>
          <a:bodyPr>
            <a:normAutofit/>
          </a:bodyPr>
          <a:lstStyle/>
          <a:p>
            <a:pPr marL="0" indent="0">
              <a:buNone/>
            </a:pPr>
            <a:r>
              <a:rPr lang="uk-UA" sz="2000" dirty="0">
                <a:solidFill>
                  <a:schemeClr val="bg1"/>
                </a:solidFill>
                <a:latin typeface="Times New Roman" panose="02020603050405020304" pitchFamily="18" charset="0"/>
                <a:cs typeface="Times New Roman" panose="02020603050405020304" pitchFamily="18" charset="0"/>
              </a:rPr>
              <a:t>A plot of land on the street Kharkivska, Ternivka (near the Ternivska mine)</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r>
              <a:rPr lang="uk-UA" dirty="0">
                <a:solidFill>
                  <a:schemeClr val="bg1"/>
                </a:solidFill>
                <a:latin typeface="Times New Roman" panose="02020603050405020304" pitchFamily="18" charset="0"/>
                <a:cs typeface="Times New Roman" panose="02020603050405020304" pitchFamily="18" charset="0"/>
              </a:rPr>
              <a:t>Land plot with an area of ​​0.1752 ha</a:t>
            </a:r>
          </a:p>
          <a:p>
            <a:pPr marL="0" indent="0">
              <a:buNone/>
            </a:pPr>
            <a:r>
              <a:rPr lang="en-US" dirty="0">
                <a:solidFill>
                  <a:schemeClr val="bg1">
                    <a:lumMod val="95000"/>
                    <a:lumOff val="5000"/>
                  </a:schemeClr>
                </a:solidFill>
                <a:latin typeface="Times New Roman" panose="02020603050405020304" pitchFamily="18" charset="0"/>
                <a:cs typeface="Times New Roman" panose="02020603050405020304" pitchFamily="18" charset="0"/>
              </a:rPr>
              <a:t>This plot of land can be used for the operation of the following objects: fleets of road sweepers, bases for the operation and repair of housing, buildings and structures of engineering equipment that do not have environmental restrictions, garages, parking lots and transport facilities, objects for the sale of construction products, as well as for enterprises household service</a:t>
            </a:r>
            <a:r>
              <a:rPr lang="ru-RU" dirty="0">
                <a:solidFill>
                  <a:schemeClr val="bg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bg1">
                  <a:lumMod val="95000"/>
                  <a:lumOff val="5000"/>
                </a:scheme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445"/>
          <a:stretch/>
        </p:blipFill>
        <p:spPr bwMode="auto">
          <a:xfrm>
            <a:off x="5191432" y="1594196"/>
            <a:ext cx="6640463" cy="4598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34218C2-729B-13A5-2051-8702EBD65972}"/>
              </a:ext>
            </a:extLst>
          </p:cNvPr>
          <p:cNvSpPr>
            <a:spLocks noGrp="1"/>
          </p:cNvSpPr>
          <p:nvPr>
            <p:ph idx="1"/>
          </p:nvPr>
        </p:nvSpPr>
        <p:spPr>
          <a:xfrm>
            <a:off x="595722" y="1578214"/>
            <a:ext cx="4949673" cy="4243766"/>
          </a:xfrm>
        </p:spPr>
        <p:txBody>
          <a:bodyPr>
            <a:normAutofit/>
          </a:bodyPr>
          <a:lstStyle/>
          <a:p>
            <a:pPr marL="0" indent="0">
              <a:buNone/>
            </a:pPr>
            <a:r>
              <a:rPr lang="en-US" sz="1900" dirty="0">
                <a:solidFill>
                  <a:schemeClr val="bg1"/>
                </a:solidFill>
                <a:latin typeface="Times New Roman" panose="02020603050405020304" pitchFamily="18" charset="0"/>
                <a:cs typeface="Times New Roman" panose="02020603050405020304" pitchFamily="18" charset="0"/>
              </a:rPr>
              <a:t>ADDRESS</a:t>
            </a:r>
            <a:r>
              <a:rPr lang="uk-UA" sz="1900" dirty="0">
                <a:solidFill>
                  <a:schemeClr val="bg1"/>
                </a:solidFill>
                <a:latin typeface="Times New Roman" panose="02020603050405020304" pitchFamily="18" charset="0"/>
                <a:cs typeface="Times New Roman" panose="02020603050405020304" pitchFamily="18" charset="0"/>
              </a:rPr>
              <a:t>: </a:t>
            </a:r>
            <a:r>
              <a:rPr lang="en-US" sz="1900" dirty="0">
                <a:solidFill>
                  <a:schemeClr val="bg1"/>
                </a:solidFill>
                <a:latin typeface="Times New Roman" panose="02020603050405020304" pitchFamily="18" charset="0"/>
                <a:cs typeface="Times New Roman" panose="02020603050405020304" pitchFamily="18" charset="0"/>
              </a:rPr>
              <a:t>st</a:t>
            </a:r>
            <a:r>
              <a:rPr lang="ru-RU" sz="1900" dirty="0">
                <a:solidFill>
                  <a:schemeClr val="bg1"/>
                </a:solidFill>
                <a:latin typeface="Times New Roman" panose="02020603050405020304" pitchFamily="18" charset="0"/>
                <a:cs typeface="Times New Roman" panose="02020603050405020304" pitchFamily="18" charset="0"/>
              </a:rPr>
              <a:t>. </a:t>
            </a:r>
            <a:r>
              <a:rPr lang="en-US" sz="1900" dirty="0">
                <a:solidFill>
                  <a:schemeClr val="bg1"/>
                </a:solidFill>
                <a:latin typeface="Times New Roman" panose="02020603050405020304" pitchFamily="18" charset="0"/>
                <a:cs typeface="Times New Roman" panose="02020603050405020304" pitchFamily="18" charset="0"/>
              </a:rPr>
              <a:t>Trinity</a:t>
            </a:r>
            <a:r>
              <a:rPr lang="ru-RU" sz="1900" dirty="0">
                <a:solidFill>
                  <a:schemeClr val="bg1"/>
                </a:solidFill>
                <a:latin typeface="Times New Roman" panose="02020603050405020304" pitchFamily="18" charset="0"/>
                <a:cs typeface="Times New Roman" panose="02020603050405020304" pitchFamily="18" charset="0"/>
              </a:rPr>
              <a:t>,</a:t>
            </a:r>
            <a:r>
              <a:rPr lang="en-US" sz="1900" dirty="0">
                <a:solidFill>
                  <a:schemeClr val="bg1"/>
                </a:solidFill>
                <a:latin typeface="Times New Roman" panose="02020603050405020304" pitchFamily="18" charset="0"/>
                <a:cs typeface="Times New Roman" panose="02020603050405020304" pitchFamily="18" charset="0"/>
              </a:rPr>
              <a:t> </a:t>
            </a:r>
            <a:r>
              <a:rPr lang="ru-RU" sz="1900" dirty="0">
                <a:solidFill>
                  <a:schemeClr val="bg1"/>
                </a:solidFill>
                <a:latin typeface="Times New Roman" panose="02020603050405020304" pitchFamily="18" charset="0"/>
                <a:cs typeface="Times New Roman" panose="02020603050405020304" pitchFamily="18" charset="0"/>
              </a:rPr>
              <a:t>60-а, </a:t>
            </a:r>
            <a:r>
              <a:rPr lang="en-US" sz="1800" dirty="0">
                <a:solidFill>
                  <a:schemeClr val="bg1"/>
                </a:solidFill>
                <a:latin typeface="Times New Roman" panose="02020603050405020304" pitchFamily="18" charset="0"/>
                <a:cs typeface="Times New Roman" panose="02020603050405020304" pitchFamily="18" charset="0"/>
              </a:rPr>
              <a:t>city of Ternivka</a:t>
            </a:r>
            <a:endParaRPr lang="ru-RU" sz="1900" dirty="0">
              <a:solidFill>
                <a:schemeClr val="bg1"/>
              </a:solidFill>
              <a:latin typeface="Times New Roman" panose="02020603050405020304" pitchFamily="18" charset="0"/>
              <a:cs typeface="Times New Roman" panose="02020603050405020304" pitchFamily="18" charset="0"/>
            </a:endParaRPr>
          </a:p>
          <a:p>
            <a:pPr marL="0" indent="0">
              <a:buNone/>
            </a:pPr>
            <a:r>
              <a:rPr lang="en-US" sz="1900" dirty="0">
                <a:solidFill>
                  <a:schemeClr val="bg1"/>
                </a:solidFill>
                <a:latin typeface="Times New Roman" panose="02020603050405020304" pitchFamily="18" charset="0"/>
                <a:cs typeface="Times New Roman" panose="02020603050405020304" pitchFamily="18" charset="0"/>
              </a:rPr>
              <a:t>The area of the land plot</a:t>
            </a:r>
            <a:r>
              <a:rPr lang="uk-UA" sz="1900" dirty="0">
                <a:solidFill>
                  <a:schemeClr val="bg1"/>
                </a:solidFill>
                <a:latin typeface="Times New Roman" panose="02020603050405020304" pitchFamily="18" charset="0"/>
                <a:cs typeface="Times New Roman" panose="02020603050405020304" pitchFamily="18" charset="0"/>
              </a:rPr>
              <a:t>: 0,1136 </a:t>
            </a:r>
            <a:r>
              <a:rPr lang="en-US" sz="1900" dirty="0">
                <a:solidFill>
                  <a:schemeClr val="bg1"/>
                </a:solidFill>
                <a:latin typeface="Times New Roman" panose="02020603050405020304" pitchFamily="18" charset="0"/>
                <a:cs typeface="Times New Roman" panose="02020603050405020304" pitchFamily="18" charset="0"/>
              </a:rPr>
              <a:t>ha</a:t>
            </a:r>
            <a:endParaRPr lang="uk-UA" sz="1900" dirty="0">
              <a:solidFill>
                <a:schemeClr val="bg1"/>
              </a:solidFill>
              <a:latin typeface="Times New Roman" panose="02020603050405020304" pitchFamily="18" charset="0"/>
              <a:cs typeface="Times New Roman" panose="02020603050405020304" pitchFamily="18" charset="0"/>
            </a:endParaRPr>
          </a:p>
          <a:p>
            <a:pPr marL="0" indent="0">
              <a:buNone/>
            </a:pPr>
            <a:r>
              <a:rPr lang="en-US" sz="1900" dirty="0">
                <a:solidFill>
                  <a:schemeClr val="bg1"/>
                </a:solidFill>
                <a:latin typeface="Times New Roman" panose="02020603050405020304" pitchFamily="18" charset="0"/>
                <a:cs typeface="Times New Roman" panose="02020603050405020304" pitchFamily="18" charset="0"/>
              </a:rPr>
              <a:t>Cadastral number</a:t>
            </a:r>
            <a:r>
              <a:rPr lang="uk-UA" sz="1900" dirty="0">
                <a:solidFill>
                  <a:schemeClr val="bg1"/>
                </a:solidFill>
                <a:latin typeface="Times New Roman" panose="02020603050405020304" pitchFamily="18" charset="0"/>
                <a:cs typeface="Times New Roman" panose="02020603050405020304" pitchFamily="18" charset="0"/>
              </a:rPr>
              <a:t>: 1213500000:01:043:0053</a:t>
            </a:r>
          </a:p>
          <a:p>
            <a:pPr marL="0" indent="0">
              <a:buNone/>
            </a:pPr>
            <a:r>
              <a:rPr lang="en-US" sz="1900" dirty="0">
                <a:solidFill>
                  <a:schemeClr val="bg1"/>
                </a:solidFill>
                <a:latin typeface="Times New Roman" panose="02020603050405020304" pitchFamily="18" charset="0"/>
                <a:cs typeface="Times New Roman" panose="02020603050405020304" pitchFamily="18" charset="0"/>
              </a:rPr>
              <a:t>APPOINTMENT</a:t>
            </a:r>
            <a:r>
              <a:rPr lang="uk-UA" sz="1900" dirty="0">
                <a:solidFill>
                  <a:schemeClr val="bg1"/>
                </a:solidFill>
                <a:latin typeface="Times New Roman" panose="02020603050405020304" pitchFamily="18" charset="0"/>
                <a:cs typeface="Times New Roman" panose="02020603050405020304" pitchFamily="18" charset="0"/>
              </a:rPr>
              <a:t>: </a:t>
            </a:r>
            <a:r>
              <a:rPr lang="en-US" sz="1900" dirty="0">
                <a:solidFill>
                  <a:schemeClr val="bg1"/>
                </a:solidFill>
                <a:latin typeface="Times New Roman" panose="02020603050405020304" pitchFamily="18" charset="0"/>
                <a:cs typeface="Times New Roman" panose="02020603050405020304" pitchFamily="18" charset="0"/>
              </a:rPr>
              <a:t>placement of utility facilities - fleets of road sweepers, housing operation and repair bases, buildings and structures of engineering equipment that do not have environmental restrictions, garages, parking lots and transport facilities, special stores for the sale of construction products, household service enterprises.</a:t>
            </a:r>
            <a:endParaRPr lang="uk-UA" sz="1900" dirty="0">
              <a:solidFill>
                <a:schemeClr val="bg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77C98B55-E738-7EF8-752A-34553169C9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89"/>
          <a:stretch/>
        </p:blipFill>
        <p:spPr bwMode="auto">
          <a:xfrm>
            <a:off x="5545396" y="1754096"/>
            <a:ext cx="6204240" cy="389200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a16="http://schemas.microsoft.com/office/drawing/2014/main" id="{E520903A-0403-61E3-3659-9F485D98E2AB}"/>
              </a:ext>
            </a:extLst>
          </p:cNvPr>
          <p:cNvSpPr txBox="1">
            <a:spLocks/>
          </p:cNvSpPr>
          <p:nvPr/>
        </p:nvSpPr>
        <p:spPr>
          <a:xfrm>
            <a:off x="0" y="264161"/>
            <a:ext cx="12192000" cy="77186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Land plots attractive for investment</a:t>
            </a:r>
          </a:p>
        </p:txBody>
      </p:sp>
    </p:spTree>
    <p:extLst>
      <p:ext uri="{BB962C8B-B14F-4D97-AF65-F5344CB8AC3E}">
        <p14:creationId xmlns:p14="http://schemas.microsoft.com/office/powerpoint/2010/main" val="59620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0F38332-B6E0-BBDF-10FE-E9EF561D96F7}"/>
              </a:ext>
            </a:extLst>
          </p:cNvPr>
          <p:cNvSpPr>
            <a:spLocks noGrp="1"/>
          </p:cNvSpPr>
          <p:nvPr>
            <p:ph idx="1"/>
          </p:nvPr>
        </p:nvSpPr>
        <p:spPr>
          <a:xfrm>
            <a:off x="491613" y="1513401"/>
            <a:ext cx="5102942" cy="4558554"/>
          </a:xfrm>
        </p:spPr>
        <p:txBody>
          <a:bodyPr>
            <a:normAutofit fontScale="92500" lnSpcReduction="20000"/>
          </a:bodyPr>
          <a:lstStyle/>
          <a:p>
            <a:pPr>
              <a:buClrTx/>
            </a:pPr>
            <a:r>
              <a:rPr lang="en-US" sz="2400" dirty="0">
                <a:solidFill>
                  <a:schemeClr val="bg1"/>
                </a:solidFill>
                <a:latin typeface="Times New Roman" panose="02020603050405020304" pitchFamily="18" charset="0"/>
                <a:cs typeface="Times New Roman" panose="02020603050405020304" pitchFamily="18" charset="0"/>
              </a:rPr>
              <a:t>ADDRESS</a:t>
            </a:r>
            <a:r>
              <a:rPr lang="uk-UA" sz="2100" dirty="0">
                <a:solidFill>
                  <a:schemeClr val="bg1"/>
                </a:solidFill>
                <a:latin typeface="Times New Roman" panose="02020603050405020304" pitchFamily="18" charset="0"/>
                <a:cs typeface="Times New Roman" panose="02020603050405020304" pitchFamily="18" charset="0"/>
              </a:rPr>
              <a:t>: st. Kharkivska</a:t>
            </a:r>
            <a:r>
              <a:rPr lang="ru-RU" sz="2100"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city of Ternivka</a:t>
            </a:r>
            <a:endParaRPr lang="ru-RU" sz="2100" dirty="0">
              <a:solidFill>
                <a:schemeClr val="bg1"/>
              </a:solidFill>
              <a:latin typeface="Times New Roman" panose="02020603050405020304" pitchFamily="18" charset="0"/>
              <a:cs typeface="Times New Roman" panose="02020603050405020304" pitchFamily="18" charset="0"/>
            </a:endParaRPr>
          </a:p>
          <a:p>
            <a:pPr>
              <a:buClrTx/>
            </a:pPr>
            <a:r>
              <a:rPr lang="en-US" sz="2600" dirty="0">
                <a:solidFill>
                  <a:schemeClr val="bg1"/>
                </a:solidFill>
                <a:latin typeface="Times New Roman" panose="02020603050405020304" pitchFamily="18" charset="0"/>
                <a:cs typeface="Times New Roman" panose="02020603050405020304" pitchFamily="18" charset="0"/>
              </a:rPr>
              <a:t>AREA</a:t>
            </a:r>
            <a:r>
              <a:rPr lang="uk-UA" sz="2100" dirty="0">
                <a:solidFill>
                  <a:schemeClr val="bg1"/>
                </a:solidFill>
                <a:latin typeface="Times New Roman" panose="02020603050405020304" pitchFamily="18" charset="0"/>
                <a:cs typeface="Times New Roman" panose="02020603050405020304" pitchFamily="18" charset="0"/>
              </a:rPr>
              <a:t>: 0,1136 </a:t>
            </a:r>
            <a:r>
              <a:rPr lang="en-US" sz="2100" dirty="0">
                <a:solidFill>
                  <a:schemeClr val="bg1"/>
                </a:solidFill>
                <a:latin typeface="Times New Roman" panose="02020603050405020304" pitchFamily="18" charset="0"/>
                <a:cs typeface="Times New Roman" panose="02020603050405020304" pitchFamily="18" charset="0"/>
              </a:rPr>
              <a:t>ha</a:t>
            </a:r>
            <a:endParaRPr lang="uk-UA" sz="2100" dirty="0">
              <a:solidFill>
                <a:schemeClr val="bg1"/>
              </a:solidFill>
              <a:latin typeface="Times New Roman" panose="02020603050405020304" pitchFamily="18" charset="0"/>
              <a:cs typeface="Times New Roman" panose="02020603050405020304" pitchFamily="18" charset="0"/>
            </a:endParaRPr>
          </a:p>
          <a:p>
            <a:pPr>
              <a:buClrTx/>
            </a:pPr>
            <a:r>
              <a:rPr lang="en-US" sz="2600" dirty="0">
                <a:solidFill>
                  <a:schemeClr val="bg1"/>
                </a:solidFill>
                <a:latin typeface="Times New Roman" panose="02020603050405020304" pitchFamily="18" charset="0"/>
                <a:cs typeface="Times New Roman" panose="02020603050405020304" pitchFamily="18" charset="0"/>
              </a:rPr>
              <a:t>APPOINTMENT</a:t>
            </a:r>
            <a:r>
              <a:rPr lang="en-US" sz="2100" dirty="0">
                <a:solidFill>
                  <a:schemeClr val="bg1"/>
                </a:solidFill>
                <a:latin typeface="Times New Roman" panose="02020603050405020304" pitchFamily="18" charset="0"/>
                <a:cs typeface="Times New Roman" panose="02020603050405020304" pitchFamily="18" charset="0"/>
              </a:rPr>
              <a:t>: residential building; educational institutions; health care and social security institutions; sports and physical culture and health facilities; parks, squares, boulevards; cultural and art institutions; cult buildings; public catering enterprises; household service enterprises; shops; administrative buildings, offices, management organizations; project organizations, credit and financial institutions and communication companies; hotels; stores without profile restrictions; shopping centers, exhibitions of goods; enterprises of public catering and household services of city-wide importance.</a:t>
            </a:r>
            <a:endParaRPr lang="uk-UA" dirty="0"/>
          </a:p>
        </p:txBody>
      </p:sp>
      <p:pic>
        <p:nvPicPr>
          <p:cNvPr id="2050" name="Picture 2">
            <a:extLst>
              <a:ext uri="{FF2B5EF4-FFF2-40B4-BE49-F238E27FC236}">
                <a16:creationId xmlns:a16="http://schemas.microsoft.com/office/drawing/2014/main" id="{D8FD485E-4486-3F3F-887F-A5C5A929B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213" y="1513400"/>
            <a:ext cx="6311388" cy="4558555"/>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EB1C0C5E-B73B-42AC-AAEC-29E8D1FEA9FC}"/>
              </a:ext>
            </a:extLst>
          </p:cNvPr>
          <p:cNvSpPr txBox="1">
            <a:spLocks/>
          </p:cNvSpPr>
          <p:nvPr/>
        </p:nvSpPr>
        <p:spPr>
          <a:xfrm>
            <a:off x="0" y="111442"/>
            <a:ext cx="12192000" cy="99692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Land plots attractive for investment</a:t>
            </a:r>
          </a:p>
        </p:txBody>
      </p:sp>
    </p:spTree>
    <p:extLst>
      <p:ext uri="{BB962C8B-B14F-4D97-AF65-F5344CB8AC3E}">
        <p14:creationId xmlns:p14="http://schemas.microsoft.com/office/powerpoint/2010/main" val="3029387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BFF699D-8099-964D-AF71-EDAF22B0D8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53"/>
          <a:stretch/>
        </p:blipFill>
        <p:spPr bwMode="auto">
          <a:xfrm>
            <a:off x="6096000" y="1828800"/>
            <a:ext cx="5558830" cy="4115455"/>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a:extLst>
              <a:ext uri="{FF2B5EF4-FFF2-40B4-BE49-F238E27FC236}">
                <a16:creationId xmlns:a16="http://schemas.microsoft.com/office/drawing/2014/main" id="{BD6B9926-9210-129D-06B1-A4FB50D2F95C}"/>
              </a:ext>
            </a:extLst>
          </p:cNvPr>
          <p:cNvSpPr>
            <a:spLocks noGrp="1"/>
          </p:cNvSpPr>
          <p:nvPr>
            <p:ph idx="1"/>
          </p:nvPr>
        </p:nvSpPr>
        <p:spPr>
          <a:xfrm>
            <a:off x="393946" y="1828800"/>
            <a:ext cx="5388898" cy="4115455"/>
          </a:xfrm>
        </p:spPr>
        <p:txBody>
          <a:bodyPr>
            <a:noAutofit/>
          </a:bodyPr>
          <a:lstStyle/>
          <a:p>
            <a:pPr>
              <a:lnSpc>
                <a:spcPct val="110000"/>
              </a:lnSpc>
              <a:buClr>
                <a:schemeClr val="bg1"/>
              </a:buClr>
            </a:pPr>
            <a:r>
              <a:rPr lang="en-US" sz="1600" dirty="0">
                <a:solidFill>
                  <a:schemeClr val="bg1"/>
                </a:solidFill>
                <a:latin typeface="Times New Roman" panose="02020603050405020304" pitchFamily="18" charset="0"/>
                <a:cs typeface="Times New Roman" panose="02020603050405020304" pitchFamily="18" charset="0"/>
              </a:rPr>
              <a:t>ADDRESS </a:t>
            </a:r>
            <a:r>
              <a:rPr lang="uk-UA"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street</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Igor Petrov</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city of Ternivka</a:t>
            </a:r>
            <a:r>
              <a:rPr lang="uk-UA" sz="1600" dirty="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District of the Park of Culture and Recreation</a:t>
            </a:r>
            <a:r>
              <a:rPr lang="ru-RU" sz="1600" dirty="0">
                <a:solidFill>
                  <a:schemeClr val="bg1"/>
                </a:solidFill>
                <a:latin typeface="Times New Roman" panose="02020603050405020304" pitchFamily="18" charset="0"/>
                <a:cs typeface="Times New Roman" panose="02020603050405020304" pitchFamily="18" charset="0"/>
              </a:rPr>
              <a:t>)</a:t>
            </a:r>
          </a:p>
          <a:p>
            <a:pPr>
              <a:lnSpc>
                <a:spcPct val="110000"/>
              </a:lnSpc>
              <a:buClr>
                <a:schemeClr val="bg1"/>
              </a:buClr>
            </a:pPr>
            <a:r>
              <a:rPr lang="en-US" sz="1600" dirty="0">
                <a:solidFill>
                  <a:schemeClr val="bg1"/>
                </a:solidFill>
                <a:latin typeface="Times New Roman" panose="02020603050405020304" pitchFamily="18" charset="0"/>
                <a:cs typeface="Times New Roman" panose="02020603050405020304" pitchFamily="18" charset="0"/>
              </a:rPr>
              <a:t>AREA </a:t>
            </a:r>
            <a:r>
              <a:rPr lang="uk-UA" sz="1600" dirty="0">
                <a:solidFill>
                  <a:schemeClr val="bg1"/>
                </a:solidFill>
                <a:latin typeface="Times New Roman" panose="02020603050405020304" pitchFamily="18" charset="0"/>
                <a:cs typeface="Times New Roman" panose="02020603050405020304" pitchFamily="18" charset="0"/>
              </a:rPr>
              <a:t>: 0,0545 </a:t>
            </a:r>
            <a:r>
              <a:rPr lang="en-US" sz="1600" dirty="0">
                <a:solidFill>
                  <a:schemeClr val="bg1"/>
                </a:solidFill>
                <a:latin typeface="Times New Roman" panose="02020603050405020304" pitchFamily="18" charset="0"/>
                <a:cs typeface="Times New Roman" panose="02020603050405020304" pitchFamily="18" charset="0"/>
              </a:rPr>
              <a:t>ha</a:t>
            </a:r>
            <a:endParaRPr lang="uk-UA" sz="1600" dirty="0">
              <a:solidFill>
                <a:schemeClr val="bg1"/>
              </a:solidFill>
              <a:latin typeface="Times New Roman" panose="02020603050405020304" pitchFamily="18" charset="0"/>
              <a:cs typeface="Times New Roman" panose="02020603050405020304" pitchFamily="18" charset="0"/>
            </a:endParaRPr>
          </a:p>
          <a:p>
            <a:pPr>
              <a:lnSpc>
                <a:spcPct val="110000"/>
              </a:lnSpc>
              <a:buClr>
                <a:schemeClr val="bg1"/>
              </a:buClr>
            </a:pPr>
            <a:r>
              <a:rPr lang="en-US" sz="1600" dirty="0">
                <a:solidFill>
                  <a:schemeClr val="bg1"/>
                </a:solidFill>
                <a:latin typeface="Times New Roman" panose="02020603050405020304" pitchFamily="18" charset="0"/>
                <a:cs typeface="Times New Roman" panose="02020603050405020304" pitchFamily="18" charset="0"/>
              </a:rPr>
              <a:t>APPOINTMENT</a:t>
            </a:r>
            <a:r>
              <a:rPr lang="uk-UA"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residential building; educational institutions; health care and social security institutions; sports and physical culture and health facilities; parks, squares, boulevards; cultural and art institutions; cult buildings; public catering enterprises; household service enterprises; shops; administrative buildings, offices, management organizations; project organizations, credit and financial institutions and communication companies; hotels; stores without profile restrictions; shopping centers, exhibitions of goods; enterprises of public catering and household services of city-wide importance.</a:t>
            </a:r>
            <a:endParaRPr lang="uk-UA" sz="1600" dirty="0"/>
          </a:p>
        </p:txBody>
      </p:sp>
      <p:sp>
        <p:nvSpPr>
          <p:cNvPr id="8" name="Заголовок 1">
            <a:extLst>
              <a:ext uri="{FF2B5EF4-FFF2-40B4-BE49-F238E27FC236}">
                <a16:creationId xmlns:a16="http://schemas.microsoft.com/office/drawing/2014/main" id="{C8BF320D-E62D-4DE4-B96F-02D86E8EC291}"/>
              </a:ext>
            </a:extLst>
          </p:cNvPr>
          <p:cNvSpPr txBox="1">
            <a:spLocks/>
          </p:cNvSpPr>
          <p:nvPr/>
        </p:nvSpPr>
        <p:spPr>
          <a:xfrm>
            <a:off x="0" y="111442"/>
            <a:ext cx="12192000" cy="99692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Land plots attractive for investment</a:t>
            </a:r>
          </a:p>
        </p:txBody>
      </p:sp>
    </p:spTree>
    <p:extLst>
      <p:ext uri="{BB962C8B-B14F-4D97-AF65-F5344CB8AC3E}">
        <p14:creationId xmlns:p14="http://schemas.microsoft.com/office/powerpoint/2010/main" val="4170392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459D78-BA35-B920-699D-7B71D0AC827B}"/>
              </a:ext>
            </a:extLst>
          </p:cNvPr>
          <p:cNvSpPr>
            <a:spLocks noGrp="1"/>
          </p:cNvSpPr>
          <p:nvPr>
            <p:ph type="title"/>
          </p:nvPr>
        </p:nvSpPr>
        <p:spPr>
          <a:xfrm>
            <a:off x="528919" y="205384"/>
            <a:ext cx="11134162" cy="792591"/>
          </a:xfrm>
        </p:spPr>
        <p:txBody>
          <a:bodyPr>
            <a:normAutofit/>
          </a:bodyPr>
          <a:lstStyle/>
          <a:p>
            <a:pPr algn="ctr"/>
            <a:r>
              <a:rPr lang="en-US" sz="4400" b="1" i="0"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Investment attractive objects</a:t>
            </a:r>
            <a:endPar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FF951ED-88FD-F024-7EA2-FA51DE25D20B}"/>
              </a:ext>
            </a:extLst>
          </p:cNvPr>
          <p:cNvSpPr>
            <a:spLocks noGrp="1"/>
          </p:cNvSpPr>
          <p:nvPr>
            <p:ph idx="1"/>
          </p:nvPr>
        </p:nvSpPr>
        <p:spPr>
          <a:xfrm>
            <a:off x="528919" y="1845103"/>
            <a:ext cx="5408741" cy="4184855"/>
          </a:xfrm>
        </p:spPr>
        <p:txBody>
          <a:bodyPr>
            <a:normAutofit fontScale="77500" lnSpcReduction="20000"/>
          </a:bodyPr>
          <a:lstStyle/>
          <a:p>
            <a:pPr algn="just">
              <a:buClrTx/>
            </a:pPr>
            <a:r>
              <a:rPr lang="en-US" sz="2400" dirty="0">
                <a:solidFill>
                  <a:schemeClr val="bg1"/>
                </a:solidFill>
                <a:latin typeface="Times New Roman" panose="02020603050405020304" pitchFamily="18" charset="0"/>
                <a:cs typeface="Times New Roman" panose="02020603050405020304" pitchFamily="18" charset="0"/>
              </a:rPr>
              <a:t>Object of unfinished construction</a:t>
            </a:r>
            <a:r>
              <a:rPr lang="uk-UA"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polyclinic at the address</a:t>
            </a:r>
            <a:r>
              <a:rPr lang="uk-UA" sz="2400" dirty="0">
                <a:solidFill>
                  <a:schemeClr val="bg1"/>
                </a:solidFill>
                <a:latin typeface="Times New Roman" panose="02020603050405020304" pitchFamily="18" charset="0"/>
                <a:cs typeface="Times New Roman" panose="02020603050405020304" pitchFamily="18" charset="0"/>
              </a:rPr>
              <a:t> - </a:t>
            </a:r>
            <a:r>
              <a:rPr lang="en-US" sz="2400" dirty="0">
                <a:solidFill>
                  <a:schemeClr val="bg1"/>
                </a:solidFill>
                <a:latin typeface="Times New Roman" panose="02020603050405020304" pitchFamily="18" charset="0"/>
                <a:cs typeface="Times New Roman" panose="02020603050405020304" pitchFamily="18" charset="0"/>
              </a:rPr>
              <a:t>city of Ternivka</a:t>
            </a:r>
            <a:r>
              <a:rPr lang="uk-UA"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street</a:t>
            </a:r>
            <a:r>
              <a:rPr lang="uk-UA"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Sergey Markov</a:t>
            </a:r>
            <a:r>
              <a:rPr lang="uk-UA" sz="2400" dirty="0">
                <a:solidFill>
                  <a:schemeClr val="bg1"/>
                </a:solidFill>
                <a:latin typeface="Times New Roman" panose="02020603050405020304" pitchFamily="18" charset="0"/>
                <a:cs typeface="Times New Roman" panose="02020603050405020304" pitchFamily="18" charset="0"/>
              </a:rPr>
              <a:t>, 22а</a:t>
            </a:r>
          </a:p>
          <a:p>
            <a:pPr algn="just">
              <a:buClrTx/>
            </a:pPr>
            <a:r>
              <a:rPr lang="en-US" sz="2400" dirty="0">
                <a:solidFill>
                  <a:schemeClr val="bg1"/>
                </a:solidFill>
                <a:latin typeface="Times New Roman" panose="02020603050405020304" pitchFamily="18" charset="0"/>
                <a:cs typeface="Times New Roman" panose="02020603050405020304" pitchFamily="18" charset="0"/>
              </a:rPr>
              <a:t>Total area of ​​the building</a:t>
            </a:r>
            <a:r>
              <a:rPr lang="uk-UA" sz="2400" dirty="0">
                <a:solidFill>
                  <a:schemeClr val="bg1"/>
                </a:solidFill>
                <a:latin typeface="Times New Roman" panose="02020603050405020304" pitchFamily="18" charset="0"/>
                <a:cs typeface="Times New Roman" panose="02020603050405020304" pitchFamily="18" charset="0"/>
              </a:rPr>
              <a:t> – 8026,2 </a:t>
            </a:r>
            <a:r>
              <a:rPr lang="en-US" sz="2400" dirty="0">
                <a:solidFill>
                  <a:schemeClr val="bg1"/>
                </a:solidFill>
                <a:latin typeface="Times New Roman" panose="02020603050405020304" pitchFamily="18" charset="0"/>
                <a:cs typeface="Times New Roman" panose="02020603050405020304" pitchFamily="18" charset="0"/>
              </a:rPr>
              <a:t>m</a:t>
            </a:r>
            <a:r>
              <a:rPr lang="uk-UA" sz="2400" dirty="0">
                <a:solidFill>
                  <a:schemeClr val="bg1"/>
                </a:solidFill>
                <a:latin typeface="Times New Roman" panose="02020603050405020304" pitchFamily="18" charset="0"/>
                <a:cs typeface="Times New Roman" panose="02020603050405020304" pitchFamily="18" charset="0"/>
              </a:rPr>
              <a:t>².</a:t>
            </a:r>
          </a:p>
          <a:p>
            <a:pPr algn="just">
              <a:buClrTx/>
            </a:pPr>
            <a:r>
              <a:rPr lang="en-US" sz="2400" dirty="0">
                <a:solidFill>
                  <a:schemeClr val="bg1"/>
                </a:solidFill>
                <a:latin typeface="Times New Roman" panose="02020603050405020304" pitchFamily="18" charset="0"/>
                <a:cs typeface="Times New Roman" panose="02020603050405020304" pitchFamily="18" charset="0"/>
              </a:rPr>
              <a:t>The height of the floors </a:t>
            </a:r>
            <a:r>
              <a:rPr lang="uk-UA" sz="2400" dirty="0">
                <a:solidFill>
                  <a:schemeClr val="bg1"/>
                </a:solidFill>
                <a:latin typeface="Times New Roman" panose="02020603050405020304" pitchFamily="18" charset="0"/>
                <a:cs typeface="Times New Roman" panose="02020603050405020304" pitchFamily="18" charset="0"/>
              </a:rPr>
              <a:t>– 3,3 </a:t>
            </a:r>
            <a:r>
              <a:rPr lang="en-US" sz="2400" dirty="0">
                <a:solidFill>
                  <a:schemeClr val="bg1"/>
                </a:solidFill>
                <a:latin typeface="Times New Roman" panose="02020603050405020304" pitchFamily="18" charset="0"/>
                <a:cs typeface="Times New Roman" panose="02020603050405020304" pitchFamily="18" charset="0"/>
              </a:rPr>
              <a:t>m</a:t>
            </a:r>
            <a:r>
              <a:rPr lang="uk-UA" sz="2400"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a:p>
            <a:pPr algn="just">
              <a:buClrTx/>
            </a:pPr>
            <a:r>
              <a:rPr lang="en-US" sz="2400" dirty="0">
                <a:solidFill>
                  <a:schemeClr val="bg1"/>
                </a:solidFill>
                <a:latin typeface="Times New Roman" panose="02020603050405020304" pitchFamily="18" charset="0"/>
                <a:cs typeface="Times New Roman" panose="02020603050405020304" pitchFamily="18" charset="0"/>
              </a:rPr>
              <a:t>The height of the technical floor</a:t>
            </a:r>
            <a:r>
              <a:rPr lang="uk-UA" sz="2400" dirty="0">
                <a:solidFill>
                  <a:schemeClr val="bg1"/>
                </a:solidFill>
                <a:latin typeface="Times New Roman" panose="02020603050405020304" pitchFamily="18" charset="0"/>
                <a:cs typeface="Times New Roman" panose="02020603050405020304" pitchFamily="18" charset="0"/>
              </a:rPr>
              <a:t> – 2,2 </a:t>
            </a:r>
            <a:r>
              <a:rPr lang="en-US" sz="2400" dirty="0">
                <a:solidFill>
                  <a:schemeClr val="bg1"/>
                </a:solidFill>
                <a:latin typeface="Times New Roman" panose="02020603050405020304" pitchFamily="18" charset="0"/>
                <a:cs typeface="Times New Roman" panose="02020603050405020304" pitchFamily="18" charset="0"/>
              </a:rPr>
              <a:t>m</a:t>
            </a:r>
            <a:r>
              <a:rPr lang="uk-UA" sz="2400" dirty="0">
                <a:solidFill>
                  <a:schemeClr val="bg1"/>
                </a:solidFill>
                <a:latin typeface="Times New Roman" panose="02020603050405020304" pitchFamily="18" charset="0"/>
                <a:cs typeface="Times New Roman" panose="02020603050405020304" pitchFamily="18" charset="0"/>
              </a:rPr>
              <a:t>.</a:t>
            </a:r>
          </a:p>
          <a:p>
            <a:pPr algn="just">
              <a:buClrTx/>
            </a:pPr>
            <a:r>
              <a:rPr lang="en-US" sz="2400" dirty="0">
                <a:solidFill>
                  <a:schemeClr val="bg1"/>
                </a:solidFill>
                <a:latin typeface="Times New Roman" panose="02020603050405020304" pitchFamily="18" charset="0"/>
                <a:cs typeface="Times New Roman" panose="02020603050405020304" pitchFamily="18" charset="0"/>
              </a:rPr>
              <a:t>The construction project includes 2 blocks: a 7-story block of medical and diagnostic offices and a 3-story block of premises for a medical swimming pool and mud therapy. The blocks of the building are connected to each other by a one-story transition</a:t>
            </a:r>
            <a:r>
              <a:rPr lang="uk-UA" sz="2400" dirty="0">
                <a:solidFill>
                  <a:schemeClr val="bg1"/>
                </a:solidFill>
                <a:latin typeface="Times New Roman" panose="02020603050405020304" pitchFamily="18" charset="0"/>
                <a:cs typeface="Times New Roman" panose="02020603050405020304" pitchFamily="18" charset="0"/>
              </a:rPr>
              <a:t>.</a:t>
            </a:r>
          </a:p>
          <a:p>
            <a:pPr algn="just">
              <a:buClrTx/>
            </a:pPr>
            <a:r>
              <a:rPr lang="en-US" sz="2400" dirty="0">
                <a:solidFill>
                  <a:schemeClr val="bg1"/>
                </a:solidFill>
                <a:latin typeface="Times New Roman" panose="02020603050405020304" pitchFamily="18" charset="0"/>
                <a:cs typeface="Times New Roman" panose="02020603050405020304" pitchFamily="18" charset="0"/>
              </a:rPr>
              <a:t>The project envisages a complex of medical services</a:t>
            </a:r>
            <a:r>
              <a:rPr lang="uk-UA" sz="2400" dirty="0">
                <a:solidFill>
                  <a:schemeClr val="bg1"/>
                </a:solidFill>
                <a:latin typeface="Times New Roman" panose="02020603050405020304" pitchFamily="18" charset="0"/>
                <a:cs typeface="Times New Roman" panose="02020603050405020304" pitchFamily="18" charset="0"/>
              </a:rPr>
              <a:t>.</a:t>
            </a:r>
            <a:endParaRPr lang="uk-UA" sz="2400" dirty="0">
              <a:latin typeface="Times New Roman" panose="02020603050405020304" pitchFamily="18" charset="0"/>
              <a:cs typeface="Times New Roman" panose="02020603050405020304" pitchFamily="18" charset="0"/>
            </a:endParaRPr>
          </a:p>
          <a:p>
            <a:endParaRPr lang="uk-UA" dirty="0"/>
          </a:p>
        </p:txBody>
      </p:sp>
      <p:pic>
        <p:nvPicPr>
          <p:cNvPr id="4098" name="Picture 2">
            <a:extLst>
              <a:ext uri="{FF2B5EF4-FFF2-40B4-BE49-F238E27FC236}">
                <a16:creationId xmlns:a16="http://schemas.microsoft.com/office/drawing/2014/main" id="{75D1EEBA-09B8-6062-9E33-2F2D89ED6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660" y="1675170"/>
            <a:ext cx="5797858" cy="418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470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BA3B09-0F27-99FC-7751-5CDEF35D8D85}"/>
              </a:ext>
            </a:extLst>
          </p:cNvPr>
          <p:cNvSpPr>
            <a:spLocks noGrp="1"/>
          </p:cNvSpPr>
          <p:nvPr>
            <p:ph type="title"/>
          </p:nvPr>
        </p:nvSpPr>
        <p:spPr>
          <a:xfrm>
            <a:off x="507230" y="182880"/>
            <a:ext cx="10917853" cy="859339"/>
          </a:xfrm>
        </p:spPr>
        <p:txBody>
          <a:bodyPr>
            <a:normAutofit/>
          </a:bodyPr>
          <a:lstStyle/>
          <a:p>
            <a:pPr algn="ctr"/>
            <a:r>
              <a:rPr lang="en-US" sz="4400" b="1" i="0"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Investment attractive objects</a:t>
            </a:r>
            <a:endParaRPr lang="uk-UA" sz="44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B5AA6B34-2A3D-25E7-0A4E-D5EA642BF851}"/>
              </a:ext>
            </a:extLst>
          </p:cNvPr>
          <p:cNvSpPr>
            <a:spLocks noGrp="1"/>
          </p:cNvSpPr>
          <p:nvPr>
            <p:ph idx="1"/>
          </p:nvPr>
        </p:nvSpPr>
        <p:spPr>
          <a:xfrm>
            <a:off x="684213" y="1415844"/>
            <a:ext cx="5337718" cy="4591665"/>
          </a:xfrm>
        </p:spPr>
        <p:txBody>
          <a:bodyPr>
            <a:noAutofit/>
          </a:bodyPr>
          <a:lstStyle/>
          <a:p>
            <a:pPr algn="just">
              <a:buClrTx/>
            </a:pPr>
            <a:r>
              <a:rPr lang="en-US" dirty="0">
                <a:solidFill>
                  <a:schemeClr val="bg1"/>
                </a:solidFill>
                <a:latin typeface="Times New Roman" panose="02020603050405020304" pitchFamily="18" charset="0"/>
                <a:cs typeface="Times New Roman" panose="02020603050405020304" pitchFamily="18" charset="0"/>
              </a:rPr>
              <a:t>Object of unfinished construction: 5-story multi-apartment residential building at the address:</a:t>
            </a:r>
            <a:r>
              <a:rPr lang="uk-UA" dirty="0">
                <a:solidFill>
                  <a:schemeClr val="bg1"/>
                </a:solidFill>
                <a:latin typeface="Times New Roman" panose="02020603050405020304" pitchFamily="18" charset="0"/>
                <a:cs typeface="Times New Roman" panose="02020603050405020304" pitchFamily="18" charset="0"/>
              </a:rPr>
              <a:t> </a:t>
            </a:r>
            <a:r>
              <a:rPr lang="en-US" b="0" i="0" dirty="0">
                <a:solidFill>
                  <a:schemeClr val="bg1"/>
                </a:solidFill>
                <a:effectLst/>
                <a:latin typeface="Times New Roman" panose="02020603050405020304" pitchFamily="18" charset="0"/>
                <a:cs typeface="Times New Roman" panose="02020603050405020304" pitchFamily="18" charset="0"/>
              </a:rPr>
              <a:t>Boulevard Heroes of the Cosmos</a:t>
            </a:r>
            <a:r>
              <a:rPr lang="uk-UA" dirty="0">
                <a:solidFill>
                  <a:schemeClr val="bg1"/>
                </a:solidFill>
                <a:latin typeface="Times New Roman" panose="02020603050405020304" pitchFamily="18" charset="0"/>
                <a:cs typeface="Times New Roman" panose="02020603050405020304" pitchFamily="18" charset="0"/>
              </a:rPr>
              <a:t>, 7</a:t>
            </a:r>
            <a:r>
              <a:rPr lang="en-US" dirty="0">
                <a:solidFill>
                  <a:schemeClr val="bg1"/>
                </a:solidFill>
                <a:latin typeface="Times New Roman" panose="02020603050405020304" pitchFamily="18" charset="0"/>
                <a:cs typeface="Times New Roman" panose="02020603050405020304" pitchFamily="18" charset="0"/>
              </a:rPr>
              <a:t>-V</a:t>
            </a:r>
            <a:r>
              <a:rPr lang="uk-UA"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city of Ternivka</a:t>
            </a:r>
            <a:r>
              <a:rPr lang="uk-UA" dirty="0">
                <a:solidFill>
                  <a:schemeClr val="bg1"/>
                </a:solidFill>
                <a:latin typeface="Times New Roman" panose="02020603050405020304" pitchFamily="18" charset="0"/>
                <a:cs typeface="Times New Roman" panose="02020603050405020304" pitchFamily="18" charset="0"/>
              </a:rPr>
              <a:t>, </a:t>
            </a:r>
            <a:r>
              <a:rPr lang="uk-UA" sz="2000" dirty="0">
                <a:solidFill>
                  <a:schemeClr val="bg1"/>
                </a:solidFill>
                <a:latin typeface="Times New Roman" panose="02020603050405020304" pitchFamily="18" charset="0"/>
                <a:cs typeface="Times New Roman" panose="02020603050405020304" pitchFamily="18" charset="0"/>
              </a:rPr>
              <a:t>Dnipropetrovsk region</a:t>
            </a:r>
            <a:r>
              <a:rPr lang="en-US" dirty="0">
                <a:solidFill>
                  <a:schemeClr val="bg1"/>
                </a:solidFill>
                <a:latin typeface="Times New Roman" panose="02020603050405020304" pitchFamily="18" charset="0"/>
                <a:cs typeface="Times New Roman" panose="02020603050405020304" pitchFamily="18" charset="0"/>
              </a:rPr>
              <a:t>;</a:t>
            </a:r>
            <a:endParaRPr lang="uk-UA" dirty="0">
              <a:solidFill>
                <a:schemeClr val="bg1"/>
              </a:solidFill>
              <a:latin typeface="Times New Roman" panose="02020603050405020304" pitchFamily="18" charset="0"/>
              <a:cs typeface="Times New Roman" panose="02020603050405020304" pitchFamily="18" charset="0"/>
            </a:endParaRPr>
          </a:p>
          <a:p>
            <a:pPr algn="just">
              <a:buClrTx/>
            </a:pPr>
            <a:r>
              <a:rPr lang="en-US" dirty="0">
                <a:solidFill>
                  <a:schemeClr val="bg1"/>
                </a:solidFill>
                <a:latin typeface="Times New Roman" panose="02020603050405020304" pitchFamily="18" charset="0"/>
                <a:cs typeface="Times New Roman" panose="02020603050405020304" pitchFamily="18" charset="0"/>
              </a:rPr>
              <a:t>Total area of ​​the buildings </a:t>
            </a:r>
            <a:r>
              <a:rPr lang="uk-UA" dirty="0">
                <a:solidFill>
                  <a:schemeClr val="bg1"/>
                </a:solidFill>
                <a:latin typeface="Times New Roman" panose="02020603050405020304" pitchFamily="18" charset="0"/>
                <a:cs typeface="Times New Roman" panose="02020603050405020304" pitchFamily="18" charset="0"/>
              </a:rPr>
              <a:t>– 2378 </a:t>
            </a:r>
            <a:r>
              <a:rPr lang="en-US" dirty="0">
                <a:solidFill>
                  <a:schemeClr val="bg1"/>
                </a:solidFill>
                <a:latin typeface="Times New Roman" panose="02020603050405020304" pitchFamily="18" charset="0"/>
                <a:cs typeface="Times New Roman" panose="02020603050405020304" pitchFamily="18" charset="0"/>
              </a:rPr>
              <a:t>m</a:t>
            </a:r>
            <a:r>
              <a:rPr lang="uk-UA" dirty="0">
                <a:solidFill>
                  <a:schemeClr val="bg1"/>
                </a:solidFill>
                <a:latin typeface="Times New Roman" panose="02020603050405020304" pitchFamily="18" charset="0"/>
                <a:cs typeface="Times New Roman" panose="02020603050405020304" pitchFamily="18" charset="0"/>
              </a:rPr>
              <a:t>²</a:t>
            </a:r>
            <a:r>
              <a:rPr lang="en-US" dirty="0">
                <a:solidFill>
                  <a:schemeClr val="bg1"/>
                </a:solidFill>
                <a:latin typeface="Times New Roman" panose="02020603050405020304" pitchFamily="18" charset="0"/>
                <a:cs typeface="Times New Roman" panose="02020603050405020304" pitchFamily="18" charset="0"/>
              </a:rPr>
              <a:t>;</a:t>
            </a:r>
            <a:endParaRPr lang="uk-UA" dirty="0">
              <a:solidFill>
                <a:schemeClr val="bg1"/>
              </a:solidFill>
              <a:latin typeface="Times New Roman" panose="02020603050405020304" pitchFamily="18" charset="0"/>
              <a:cs typeface="Times New Roman" panose="02020603050405020304" pitchFamily="18" charset="0"/>
            </a:endParaRPr>
          </a:p>
          <a:p>
            <a:pPr algn="just">
              <a:buClrTx/>
            </a:pPr>
            <a:r>
              <a:rPr lang="en-US" dirty="0">
                <a:solidFill>
                  <a:schemeClr val="bg1"/>
                </a:solidFill>
                <a:latin typeface="Times New Roman" panose="02020603050405020304" pitchFamily="18" charset="0"/>
                <a:cs typeface="Times New Roman" panose="02020603050405020304" pitchFamily="18" charset="0"/>
              </a:rPr>
              <a:t>The commissioning of the 45-apartment residential building will provide housing and create appropriate sanitary and living conditions for the comfortable living of internally displaced persons, orphans, children deprived of parental care, participants in hostilities and families of military personnel, single mothers and other residents staying in the apartment building accounting.</a:t>
            </a:r>
            <a:endParaRPr lang="uk-UA"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0EE1C10D-5D4D-B13E-DBB1-EC5CE730959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6170070" y="1415844"/>
            <a:ext cx="5679868" cy="45916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50293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933C0F-59FC-FD1C-6B0E-48FC6A28358A}"/>
              </a:ext>
            </a:extLst>
          </p:cNvPr>
          <p:cNvSpPr>
            <a:spLocks noGrp="1"/>
          </p:cNvSpPr>
          <p:nvPr>
            <p:ph type="title"/>
          </p:nvPr>
        </p:nvSpPr>
        <p:spPr>
          <a:xfrm>
            <a:off x="802199" y="239797"/>
            <a:ext cx="4713698" cy="1031375"/>
          </a:xfrm>
        </p:spPr>
        <p:txBody>
          <a:bodyPr>
            <a:normAutofit/>
          </a:bodyPr>
          <a:lstStyle/>
          <a:p>
            <a:pPr algn="ct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CONTACTS</a:t>
            </a:r>
            <a:endPar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5" name="Объект 4" descr="Маркер">
            <a:extLst>
              <a:ext uri="{FF2B5EF4-FFF2-40B4-BE49-F238E27FC236}">
                <a16:creationId xmlns:a16="http://schemas.microsoft.com/office/drawing/2014/main" id="{6A584D00-A5FB-E5F0-A12B-4339E26BD0AD}"/>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679083" y="1484195"/>
            <a:ext cx="816538" cy="723859"/>
          </a:xfrm>
        </p:spPr>
      </p:pic>
      <p:sp>
        <p:nvSpPr>
          <p:cNvPr id="7" name="TextBox 6">
            <a:extLst>
              <a:ext uri="{FF2B5EF4-FFF2-40B4-BE49-F238E27FC236}">
                <a16:creationId xmlns:a16="http://schemas.microsoft.com/office/drawing/2014/main" id="{D449A44C-29C2-5E74-95BC-045F7008B61B}"/>
              </a:ext>
            </a:extLst>
          </p:cNvPr>
          <p:cNvSpPr txBox="1"/>
          <p:nvPr/>
        </p:nvSpPr>
        <p:spPr>
          <a:xfrm>
            <a:off x="1946356" y="1384459"/>
            <a:ext cx="3774658" cy="923330"/>
          </a:xfrm>
          <a:prstGeom prst="rect">
            <a:avLst/>
          </a:prstGeom>
          <a:noFill/>
        </p:spPr>
        <p:txBody>
          <a:bodyPr wrap="square">
            <a:spAutoFit/>
          </a:bodyPr>
          <a:lstStyle/>
          <a:p>
            <a:r>
              <a:rPr lang="ru-RU" b="1" dirty="0">
                <a:solidFill>
                  <a:schemeClr val="bg1"/>
                </a:solidFill>
                <a:latin typeface="Times New Roman" panose="02020603050405020304" pitchFamily="18" charset="0"/>
                <a:cs typeface="Times New Roman" panose="02020603050405020304" pitchFamily="18" charset="0"/>
              </a:rPr>
              <a:t>51500, </a:t>
            </a:r>
            <a:r>
              <a:rPr lang="uk-UA" b="1" dirty="0">
                <a:solidFill>
                  <a:schemeClr val="bg1"/>
                </a:solidFill>
                <a:latin typeface="Times New Roman" panose="02020603050405020304" pitchFamily="18" charset="0"/>
                <a:cs typeface="Times New Roman" panose="02020603050405020304" pitchFamily="18" charset="0"/>
                <a:sym typeface="+mn-ea"/>
              </a:rPr>
              <a:t>Dnipropetrovsk region</a:t>
            </a:r>
            <a:r>
              <a:rPr lang="ru-RU" b="1" dirty="0">
                <a:solidFill>
                  <a:schemeClr val="bg1"/>
                </a:solidFill>
                <a:latin typeface="Times New Roman" panose="02020603050405020304" pitchFamily="18" charset="0"/>
                <a:cs typeface="Times New Roman" panose="02020603050405020304" pitchFamily="18" charset="0"/>
              </a:rPr>
              <a:t>, </a:t>
            </a:r>
            <a:r>
              <a:rPr lang="uk-UA" b="1" dirty="0">
                <a:solidFill>
                  <a:schemeClr val="bg1"/>
                </a:solidFill>
                <a:latin typeface="Times New Roman" panose="02020603050405020304" pitchFamily="18" charset="0"/>
                <a:cs typeface="Times New Roman" panose="02020603050405020304" pitchFamily="18" charset="0"/>
                <a:sym typeface="+mn-ea"/>
              </a:rPr>
              <a:t>Pavlograd district</a:t>
            </a:r>
            <a:r>
              <a:rPr lang="ru-RU"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city of Ternivka</a:t>
            </a:r>
            <a:r>
              <a:rPr lang="ru-RU"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st</a:t>
            </a:r>
            <a:r>
              <a:rPr lang="ru-RU" b="1" dirty="0">
                <a:solidFill>
                  <a:schemeClr val="bg1"/>
                </a:solidFill>
                <a:latin typeface="Times New Roman" panose="02020603050405020304" pitchFamily="18" charset="0"/>
                <a:cs typeface="Times New Roman" panose="02020603050405020304" pitchFamily="18" charset="0"/>
              </a:rPr>
              <a:t>. </a:t>
            </a:r>
            <a:r>
              <a:rPr lang="en-US" b="1" i="0" dirty="0">
                <a:solidFill>
                  <a:schemeClr val="bg1"/>
                </a:solidFill>
                <a:effectLst/>
                <a:latin typeface="Times New Roman" panose="02020603050405020304" pitchFamily="18" charset="0"/>
                <a:cs typeface="Times New Roman" panose="02020603050405020304" pitchFamily="18" charset="0"/>
              </a:rPr>
              <a:t>Mykhailo Hrushevskyi</a:t>
            </a:r>
            <a:r>
              <a:rPr lang="ru-RU" b="1" dirty="0">
                <a:solidFill>
                  <a:schemeClr val="bg1"/>
                </a:solidFill>
                <a:latin typeface="Times New Roman" panose="02020603050405020304" pitchFamily="18" charset="0"/>
                <a:cs typeface="Times New Roman" panose="02020603050405020304" pitchFamily="18" charset="0"/>
              </a:rPr>
              <a:t>, 5А</a:t>
            </a:r>
            <a:endParaRPr lang="uk-UA" b="1" dirty="0">
              <a:solidFill>
                <a:schemeClr val="bg1"/>
              </a:solidFill>
              <a:latin typeface="Times New Roman" panose="02020603050405020304" pitchFamily="18" charset="0"/>
              <a:cs typeface="Times New Roman" panose="02020603050405020304" pitchFamily="18" charset="0"/>
            </a:endParaRPr>
          </a:p>
        </p:txBody>
      </p:sp>
      <p:pic>
        <p:nvPicPr>
          <p:cNvPr id="9" name="Рисунок 8" descr="Телефонная трубка">
            <a:extLst>
              <a:ext uri="{FF2B5EF4-FFF2-40B4-BE49-F238E27FC236}">
                <a16:creationId xmlns:a16="http://schemas.microsoft.com/office/drawing/2014/main" id="{3CBB584B-1FC1-7AF5-6E84-B1EE1ED06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186" y="2853377"/>
            <a:ext cx="646332" cy="646332"/>
          </a:xfrm>
          <a:prstGeom prst="rect">
            <a:avLst/>
          </a:prstGeom>
        </p:spPr>
      </p:pic>
      <p:sp>
        <p:nvSpPr>
          <p:cNvPr id="11" name="TextBox 10">
            <a:extLst>
              <a:ext uri="{FF2B5EF4-FFF2-40B4-BE49-F238E27FC236}">
                <a16:creationId xmlns:a16="http://schemas.microsoft.com/office/drawing/2014/main" id="{940A67F1-34AF-3283-E7F4-2E668F22684E}"/>
              </a:ext>
            </a:extLst>
          </p:cNvPr>
          <p:cNvSpPr txBox="1"/>
          <p:nvPr/>
        </p:nvSpPr>
        <p:spPr>
          <a:xfrm>
            <a:off x="1946356" y="2909253"/>
            <a:ext cx="2686665" cy="646331"/>
          </a:xfrm>
          <a:prstGeom prst="rect">
            <a:avLst/>
          </a:prstGeom>
          <a:noFill/>
        </p:spPr>
        <p:txBody>
          <a:bodyPr wrap="square">
            <a:spAutoFit/>
          </a:bodyPr>
          <a:lstStyle/>
          <a:p>
            <a:r>
              <a:rPr lang="ru-RU" b="1" dirty="0">
                <a:solidFill>
                  <a:schemeClr val="bg1"/>
                </a:solidFill>
                <a:latin typeface="Times New Roman" panose="02020603050405020304" pitchFamily="18" charset="0"/>
                <a:cs typeface="Times New Roman" panose="02020603050405020304" pitchFamily="18" charset="0"/>
              </a:rPr>
              <a:t>+380563269519</a:t>
            </a:r>
          </a:p>
          <a:p>
            <a:r>
              <a:rPr lang="ru-RU" b="1" dirty="0">
                <a:solidFill>
                  <a:schemeClr val="bg1"/>
                </a:solidFill>
                <a:latin typeface="Times New Roman" panose="02020603050405020304" pitchFamily="18" charset="0"/>
                <a:cs typeface="Times New Roman" panose="02020603050405020304" pitchFamily="18" charset="0"/>
              </a:rPr>
              <a:t>+380563269518</a:t>
            </a:r>
            <a:endParaRPr lang="uk-UA" dirty="0">
              <a:solidFill>
                <a:schemeClr val="bg1"/>
              </a:solidFill>
            </a:endParaRPr>
          </a:p>
        </p:txBody>
      </p:sp>
      <p:pic>
        <p:nvPicPr>
          <p:cNvPr id="13" name="Рисунок 12" descr="Электронная почта">
            <a:extLst>
              <a:ext uri="{FF2B5EF4-FFF2-40B4-BE49-F238E27FC236}">
                <a16:creationId xmlns:a16="http://schemas.microsoft.com/office/drawing/2014/main" id="{ED86857F-0171-C9F7-E510-2DBD73281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6337" y="3904830"/>
            <a:ext cx="634181" cy="634181"/>
          </a:xfrm>
          <a:prstGeom prst="rect">
            <a:avLst/>
          </a:prstGeom>
        </p:spPr>
      </p:pic>
      <p:sp>
        <p:nvSpPr>
          <p:cNvPr id="15" name="TextBox 14">
            <a:extLst>
              <a:ext uri="{FF2B5EF4-FFF2-40B4-BE49-F238E27FC236}">
                <a16:creationId xmlns:a16="http://schemas.microsoft.com/office/drawing/2014/main" id="{0475260D-41FE-153D-AB21-207EAFC6135A}"/>
              </a:ext>
            </a:extLst>
          </p:cNvPr>
          <p:cNvSpPr txBox="1"/>
          <p:nvPr/>
        </p:nvSpPr>
        <p:spPr>
          <a:xfrm>
            <a:off x="1946357" y="4037254"/>
            <a:ext cx="2686665" cy="369332"/>
          </a:xfrm>
          <a:prstGeom prst="rect">
            <a:avLst/>
          </a:prstGeom>
          <a:noFill/>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info@tern-mrada.dp.ua</a:t>
            </a:r>
            <a:endParaRPr lang="uk-UA" b="1" dirty="0">
              <a:solidFill>
                <a:schemeClr val="bg1"/>
              </a:solidFill>
              <a:latin typeface="Times New Roman" panose="02020603050405020304" pitchFamily="18" charset="0"/>
              <a:cs typeface="Times New Roman" panose="02020603050405020304" pitchFamily="18" charset="0"/>
            </a:endParaRPr>
          </a:p>
        </p:txBody>
      </p:sp>
      <p:pic>
        <p:nvPicPr>
          <p:cNvPr id="17" name="Рисунок 16" descr="Интернет">
            <a:extLst>
              <a:ext uri="{FF2B5EF4-FFF2-40B4-BE49-F238E27FC236}">
                <a16:creationId xmlns:a16="http://schemas.microsoft.com/office/drawing/2014/main" id="{51078BBF-3665-0D11-816A-2CA4781AE8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152" y="4723435"/>
            <a:ext cx="914400" cy="914400"/>
          </a:xfrm>
          <a:prstGeom prst="rect">
            <a:avLst/>
          </a:prstGeom>
        </p:spPr>
      </p:pic>
      <p:sp>
        <p:nvSpPr>
          <p:cNvPr id="19" name="TextBox 18">
            <a:extLst>
              <a:ext uri="{FF2B5EF4-FFF2-40B4-BE49-F238E27FC236}">
                <a16:creationId xmlns:a16="http://schemas.microsoft.com/office/drawing/2014/main" id="{EC129875-6068-8F6A-1A2F-D6AFF4824579}"/>
              </a:ext>
            </a:extLst>
          </p:cNvPr>
          <p:cNvSpPr txBox="1"/>
          <p:nvPr/>
        </p:nvSpPr>
        <p:spPr>
          <a:xfrm>
            <a:off x="1957284" y="4888256"/>
            <a:ext cx="3433046" cy="369332"/>
          </a:xfrm>
          <a:prstGeom prst="rect">
            <a:avLst/>
          </a:prstGeom>
          <a:noFill/>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https://ternivka-rada.dp.gov.ua</a:t>
            </a:r>
            <a:endParaRPr lang="uk-UA" b="1" dirty="0">
              <a:solidFill>
                <a:schemeClr val="bg1"/>
              </a:solidFill>
              <a:latin typeface="Times New Roman" panose="02020603050405020304" pitchFamily="18" charset="0"/>
              <a:cs typeface="Times New Roman" panose="02020603050405020304" pitchFamily="18" charset="0"/>
            </a:endParaRPr>
          </a:p>
        </p:txBody>
      </p:sp>
      <p:pic>
        <p:nvPicPr>
          <p:cNvPr id="22" name="Рисунок 21">
            <a:extLst>
              <a:ext uri="{FF2B5EF4-FFF2-40B4-BE49-F238E27FC236}">
                <a16:creationId xmlns:a16="http://schemas.microsoft.com/office/drawing/2014/main" id="{9D5D0742-52DC-0F98-6AF7-47F01FA675C9}"/>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6200"/>
                    </a14:imgEffect>
                    <a14:imgEffect>
                      <a14:saturation sat="200000"/>
                    </a14:imgEffect>
                  </a14:imgLayer>
                </a14:imgProps>
              </a:ext>
            </a:extLst>
          </a:blip>
          <a:stretch>
            <a:fillRect/>
          </a:stretch>
        </p:blipFill>
        <p:spPr>
          <a:xfrm>
            <a:off x="5642376" y="886304"/>
            <a:ext cx="6256303" cy="4692227"/>
          </a:xfrm>
          <a:prstGeom prst="rect">
            <a:avLst/>
          </a:prstGeom>
          <a:effectLst>
            <a:outerShdw blurRad="50800" dist="38100" algn="l" rotWithShape="0">
              <a:prstClr val="black">
                <a:alpha val="40000"/>
              </a:prstClr>
            </a:outerShdw>
          </a:effectLst>
        </p:spPr>
      </p:pic>
      <p:sp>
        <p:nvSpPr>
          <p:cNvPr id="24" name="TextBox 23">
            <a:extLst>
              <a:ext uri="{FF2B5EF4-FFF2-40B4-BE49-F238E27FC236}">
                <a16:creationId xmlns:a16="http://schemas.microsoft.com/office/drawing/2014/main" id="{CCF29AC3-A0FC-B100-F2AB-2B6C4C149073}"/>
              </a:ext>
            </a:extLst>
          </p:cNvPr>
          <p:cNvSpPr txBox="1"/>
          <p:nvPr/>
        </p:nvSpPr>
        <p:spPr>
          <a:xfrm>
            <a:off x="1963236" y="5964144"/>
            <a:ext cx="6110748" cy="338554"/>
          </a:xfrm>
          <a:prstGeom prst="rect">
            <a:avLst/>
          </a:prstGeom>
          <a:noFill/>
        </p:spPr>
        <p:txBody>
          <a:bodyPr wrap="square">
            <a:spAutoFit/>
          </a:bodyPr>
          <a:lstStyle/>
          <a:p>
            <a:r>
              <a:rPr lang="en-US" sz="1600" b="1" dirty="0">
                <a:solidFill>
                  <a:schemeClr val="bg1"/>
                </a:solidFill>
                <a:latin typeface="Times New Roman" panose="02020603050405020304" pitchFamily="18" charset="0"/>
                <a:cs typeface="Times New Roman" panose="02020603050405020304" pitchFamily="18" charset="0"/>
              </a:rPr>
              <a:t>https://www.facebook.com/profile.php?id=100064532291970</a:t>
            </a:r>
          </a:p>
        </p:txBody>
      </p:sp>
      <p:sp>
        <p:nvSpPr>
          <p:cNvPr id="26" name="TextBox 25">
            <a:extLst>
              <a:ext uri="{FF2B5EF4-FFF2-40B4-BE49-F238E27FC236}">
                <a16:creationId xmlns:a16="http://schemas.microsoft.com/office/drawing/2014/main" id="{7C2BE00B-C499-C27C-256E-B2D98B8A88A0}"/>
              </a:ext>
            </a:extLst>
          </p:cNvPr>
          <p:cNvSpPr txBox="1"/>
          <p:nvPr/>
        </p:nvSpPr>
        <p:spPr>
          <a:xfrm>
            <a:off x="715255" y="5748700"/>
            <a:ext cx="646332" cy="769441"/>
          </a:xfrm>
          <a:prstGeom prst="rect">
            <a:avLst/>
          </a:prstGeom>
          <a:noFill/>
        </p:spPr>
        <p:txBody>
          <a:bodyPr wrap="square">
            <a:spAutoFit/>
          </a:bodyPr>
          <a:lstStyle/>
          <a:p>
            <a:pPr algn="ctr"/>
            <a:r>
              <a:rPr lang="en-US" sz="4400" b="1" dirty="0">
                <a:solidFill>
                  <a:schemeClr val="bg1"/>
                </a:solidFill>
                <a:latin typeface="Arial Black" panose="020B0A04020102020204" pitchFamily="34" charset="0"/>
              </a:rPr>
              <a:t>f</a:t>
            </a:r>
          </a:p>
        </p:txBody>
      </p:sp>
    </p:spTree>
    <p:extLst>
      <p:ext uri="{BB962C8B-B14F-4D97-AF65-F5344CB8AC3E}">
        <p14:creationId xmlns:p14="http://schemas.microsoft.com/office/powerpoint/2010/main" val="376866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91000">
              <a:schemeClr val="tx2">
                <a:lumMod val="20000"/>
                <a:lumOff val="80000"/>
              </a:schemeClr>
            </a:gs>
            <a:gs pos="37000">
              <a:schemeClr val="accent1">
                <a:lumMod val="0"/>
                <a:lumOff val="100000"/>
              </a:schemeClr>
            </a:gs>
            <a:gs pos="90000">
              <a:srgbClr val="00B0F0">
                <a:lumMod val="50000"/>
                <a:lumOff val="5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0" name="Picture 2" descr="Contents Page - What's it's Purpose | Table of Contents Examples">
            <a:extLst>
              <a:ext uri="{FF2B5EF4-FFF2-40B4-BE49-F238E27FC236}">
                <a16:creationId xmlns:a16="http://schemas.microsoft.com/office/drawing/2014/main" id="{0A9854AE-730C-401C-B052-5BCBCAA31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372" y="3141132"/>
            <a:ext cx="4372330" cy="29513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0" y="237883"/>
            <a:ext cx="12192000" cy="952963"/>
          </a:xfrm>
        </p:spPr>
        <p:txBody>
          <a:bodyPr>
            <a:normAutofit/>
          </a:bodyPr>
          <a:lstStyle/>
          <a:p>
            <a:pPr algn="ct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TABLE OF CONTENS</a:t>
            </a:r>
            <a:endPar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93385" y="1265966"/>
            <a:ext cx="8302473" cy="5181600"/>
          </a:xfrm>
        </p:spPr>
        <p:txBody>
          <a:bodyPr>
            <a:normAutofit fontScale="77500" lnSpcReduction="20000"/>
          </a:bodyPr>
          <a:lstStyle/>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1. Historical reference</a:t>
            </a:r>
            <a:endParaRPr lang="ru-RU"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2. General information</a:t>
            </a:r>
            <a:endParaRPr lang="ru-RU"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3. </a:t>
            </a:r>
            <a:r>
              <a:rPr lang="en-US" sz="2800" b="0" i="0" dirty="0">
                <a:solidFill>
                  <a:schemeClr val="bg1"/>
                </a:solidFill>
                <a:effectLst/>
                <a:latin typeface="Times New Roman" panose="02020603050405020304" pitchFamily="18" charset="0"/>
                <a:cs typeface="Times New Roman" panose="02020603050405020304" pitchFamily="18" charset="0"/>
              </a:rPr>
              <a:t>Physico-geographical position</a:t>
            </a:r>
            <a:endParaRPr lang="ru-RU"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4. Education, health care, culture and leisure, sports</a:t>
            </a:r>
            <a:endParaRPr lang="uk-UA"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5. Labor resources</a:t>
            </a: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6. Economic potential</a:t>
            </a:r>
            <a:r>
              <a:rPr lang="uk-UA"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7. Community budget</a:t>
            </a:r>
            <a:endParaRPr lang="ru-RU"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8. Investment development of the territory</a:t>
            </a: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9. Factors of investment attractiveness</a:t>
            </a:r>
            <a:endParaRPr lang="uk-UA"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10. Land plots attractive for investment</a:t>
            </a:r>
            <a:endParaRPr lang="uk-UA"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11. The objects are attractive for investment</a:t>
            </a:r>
            <a:endParaRPr lang="uk-UA" sz="2800" dirty="0">
              <a:solidFill>
                <a:schemeClr val="bg1"/>
              </a:solidFill>
              <a:latin typeface="Times New Roman" panose="02020603050405020304" pitchFamily="18" charset="0"/>
              <a:cs typeface="Times New Roman" panose="02020603050405020304" pitchFamily="18" charset="0"/>
            </a:endParaRPr>
          </a:p>
          <a:p>
            <a:pPr marL="457200" lvl="1" indent="0" algn="just">
              <a:buNone/>
            </a:pPr>
            <a:r>
              <a:rPr lang="en-US" sz="2800" dirty="0">
                <a:solidFill>
                  <a:schemeClr val="bg1"/>
                </a:solidFill>
                <a:latin typeface="Times New Roman" panose="02020603050405020304" pitchFamily="18" charset="0"/>
                <a:cs typeface="Times New Roman" panose="02020603050405020304" pitchFamily="18" charset="0"/>
              </a:rPr>
              <a:t>12 Contacts</a:t>
            </a:r>
            <a:endParaRPr lang="ru-RU" sz="2800" dirty="0">
              <a:solidFill>
                <a:schemeClr val="bg1"/>
              </a:solidFill>
              <a:latin typeface="Times New Roman" panose="02020603050405020304" pitchFamily="18" charset="0"/>
              <a:cs typeface="Times New Roman" panose="02020603050405020304" pitchFamily="18" charset="0"/>
            </a:endParaRPr>
          </a:p>
          <a:p>
            <a:pPr marL="800100" lvl="1" indent="-342900">
              <a:buFont typeface="+mj-lt"/>
              <a:buAutoNum type="arabicPeriod"/>
            </a:pP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413" y="358877"/>
            <a:ext cx="7334863" cy="947768"/>
          </a:xfrm>
        </p:spPr>
        <p:txBody>
          <a:bodyPr>
            <a:noAutofit/>
          </a:bodyPr>
          <a:lstStyle/>
          <a:p>
            <a:pPr algn="ct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HISTORICAL</a:t>
            </a:r>
            <a:r>
              <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REFERENCE</a:t>
            </a:r>
            <a:endPar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864" y="161139"/>
            <a:ext cx="4320407" cy="3181830"/>
          </a:xfrm>
          <a:prstGeom prst="rect">
            <a:avLst/>
          </a:prstGeom>
          <a:noFill/>
          <a:extLst>
            <a:ext uri="{909E8E84-426E-40DD-AFC4-6F175D3DCCD1}">
              <a14:hiddenFill xmlns:a14="http://schemas.microsoft.com/office/drawing/2010/main">
                <a:solidFill>
                  <a:srgbClr val="FFFFFF"/>
                </a:solidFill>
              </a14:hiddenFill>
            </a:ext>
          </a:extLst>
        </p:spPr>
      </p:pic>
      <p:sp>
        <p:nvSpPr>
          <p:cNvPr id="11" name="Объект 10"/>
          <p:cNvSpPr>
            <a:spLocks noGrp="1"/>
          </p:cNvSpPr>
          <p:nvPr>
            <p:ph idx="1"/>
          </p:nvPr>
        </p:nvSpPr>
        <p:spPr>
          <a:xfrm>
            <a:off x="304800" y="884903"/>
            <a:ext cx="6794090" cy="5614220"/>
          </a:xfrm>
        </p:spPr>
        <p:txBody>
          <a:bodyPr>
            <a:normAutofit/>
          </a:bodyPr>
          <a:lstStyle/>
          <a:p>
            <a:pPr algn="just">
              <a:buClrTx/>
            </a:pPr>
            <a:r>
              <a:rPr lang="uk-UA" dirty="0">
                <a:solidFill>
                  <a:schemeClr val="bg1"/>
                </a:solidFill>
                <a:latin typeface="Times New Roman" panose="02020603050405020304" pitchFamily="18" charset="0"/>
                <a:cs typeface="Times New Roman" panose="02020603050405020304" pitchFamily="18" charset="0"/>
              </a:rPr>
              <a:t>TERNIVKA is a mining town, located in the center of Western Donbass </a:t>
            </a:r>
          </a:p>
          <a:p>
            <a:pPr algn="just">
              <a:buClrTx/>
            </a:pPr>
            <a:r>
              <a:rPr dirty="0">
                <a:solidFill>
                  <a:schemeClr val="bg1"/>
                </a:solidFill>
                <a:latin typeface="Times New Roman" panose="02020603050405020304" pitchFamily="18" charset="0"/>
                <a:cs typeface="Times New Roman" panose="02020603050405020304" pitchFamily="18" charset="0"/>
              </a:rPr>
              <a:t>The first written mention of Ternivka dates back to July 13, 1774. The settlement was founded as a transit point on the road from </a:t>
            </a:r>
            <a:r>
              <a:rPr lang="en-US" dirty="0">
                <a:solidFill>
                  <a:schemeClr val="bg1"/>
                </a:solidFill>
                <a:latin typeface="Times New Roman" panose="02020603050405020304" pitchFamily="18" charset="0"/>
                <a:cs typeface="Times New Roman" panose="02020603050405020304" pitchFamily="18" charset="0"/>
              </a:rPr>
              <a:t>Balaevskaya</a:t>
            </a:r>
            <a:r>
              <a:rPr dirty="0">
                <a:solidFill>
                  <a:schemeClr val="bg1"/>
                </a:solidFill>
                <a:latin typeface="Times New Roman" panose="02020603050405020304" pitchFamily="18" charset="0"/>
                <a:cs typeface="Times New Roman" panose="02020603050405020304" pitchFamily="18" charset="0"/>
              </a:rPr>
              <a:t> Tower to Bakhmut and developed as a rural settlement.</a:t>
            </a:r>
          </a:p>
          <a:p>
            <a:pPr algn="just">
              <a:buClrTx/>
            </a:pPr>
            <a:r>
              <a:rPr lang="uk-UA" dirty="0">
                <a:solidFill>
                  <a:schemeClr val="bg1"/>
                </a:solidFill>
                <a:latin typeface="Times New Roman" panose="02020603050405020304" pitchFamily="18" charset="0"/>
                <a:cs typeface="Times New Roman" panose="02020603050405020304" pitchFamily="18" charset="0"/>
              </a:rPr>
              <a:t>The transformation of Ternivka into a city is connected with the beginning of industrial mining of coal deposits. </a:t>
            </a:r>
          </a:p>
          <a:p>
            <a:pPr algn="just">
              <a:buClrTx/>
            </a:pPr>
            <a:r>
              <a:rPr lang="uk-UA" dirty="0">
                <a:solidFill>
                  <a:schemeClr val="bg1"/>
                </a:solidFill>
                <a:latin typeface="Times New Roman" panose="02020603050405020304" pitchFamily="18" charset="0"/>
                <a:cs typeface="Times New Roman" panose="02020603050405020304" pitchFamily="18" charset="0"/>
              </a:rPr>
              <a:t>In 1952, the construction of the first exploratory and operational mine near the village of Ternivka began, and the first coal was mined in June 1959. In 1976, Ternivka received the status of a city.</a:t>
            </a:r>
          </a:p>
        </p:txBody>
      </p:sp>
      <p:pic>
        <p:nvPicPr>
          <p:cNvPr id="12" name="Рисунок 11"/>
          <p:cNvPicPr>
            <a:picLocks noChangeAspect="1"/>
          </p:cNvPicPr>
          <p:nvPr/>
        </p:nvPicPr>
        <p:blipFill>
          <a:blip r:embed="rId3"/>
          <a:stretch>
            <a:fillRect/>
          </a:stretch>
        </p:blipFill>
        <p:spPr>
          <a:xfrm>
            <a:off x="7334865" y="3544259"/>
            <a:ext cx="4320407" cy="29548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59531"/>
            <a:ext cx="6957984" cy="874534"/>
          </a:xfrm>
        </p:spPr>
        <p:txBody>
          <a:bodyPr>
            <a:normAutofit/>
          </a:bodyPr>
          <a:lstStyle/>
          <a:p>
            <a:pPr algn="ct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GENERAL INFORMATION</a:t>
            </a:r>
            <a:endPar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6957985" y="282817"/>
            <a:ext cx="5023130" cy="3034539"/>
          </a:xfrm>
        </p:spPr>
      </p:pic>
      <p:pic>
        <p:nvPicPr>
          <p:cNvPr id="19" name="Рисунок 18" descr="Горо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229" y="2617471"/>
            <a:ext cx="1357414" cy="1276928"/>
          </a:xfrm>
          <a:prstGeom prst="rect">
            <a:avLst/>
          </a:prstGeom>
        </p:spPr>
      </p:pic>
      <p:sp>
        <p:nvSpPr>
          <p:cNvPr id="21" name="TextBox 20"/>
          <p:cNvSpPr txBox="1"/>
          <p:nvPr/>
        </p:nvSpPr>
        <p:spPr>
          <a:xfrm>
            <a:off x="1751804" y="2858832"/>
            <a:ext cx="4023853" cy="860425"/>
          </a:xfrm>
          <a:prstGeom prst="rect">
            <a:avLst/>
          </a:prstGeom>
          <a:noFill/>
        </p:spPr>
        <p:txBody>
          <a:bodyPr wrap="square">
            <a:spAutoFit/>
          </a:bodyPr>
          <a:lstStyle/>
          <a:p>
            <a:r>
              <a:rPr lang="en-US" b="1" dirty="0">
                <a:solidFill>
                  <a:schemeClr val="bg2">
                    <a:lumMod val="75000"/>
                  </a:schemeClr>
                </a:solidFill>
              </a:rPr>
              <a:t>Quantity</a:t>
            </a:r>
            <a:r>
              <a:rPr lang="uk-UA" b="1" dirty="0">
                <a:solidFill>
                  <a:schemeClr val="bg2">
                    <a:lumMod val="75000"/>
                  </a:schemeClr>
                </a:solidFill>
              </a:rPr>
              <a:t> of settlements – 2:</a:t>
            </a:r>
          </a:p>
          <a:p>
            <a:pPr marL="285750" indent="-285750">
              <a:buFont typeface="Arial" panose="020B0604020202020204" pitchFamily="34" charset="0"/>
              <a:buChar char="•"/>
            </a:pPr>
            <a:r>
              <a:rPr lang="en-US" altLang="uk-UA" sz="1600" dirty="0">
                <a:solidFill>
                  <a:schemeClr val="bg2">
                    <a:lumMod val="75000"/>
                  </a:schemeClr>
                </a:solidFill>
                <a:latin typeface="Times New Roman" panose="02020603050405020304" pitchFamily="18" charset="0"/>
                <a:cs typeface="Times New Roman" panose="02020603050405020304" pitchFamily="18" charset="0"/>
              </a:rPr>
              <a:t>The town Ternivka</a:t>
            </a:r>
            <a:endParaRPr lang="uk-UA" sz="1600" dirty="0">
              <a:solidFill>
                <a:schemeClr val="bg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uk-UA" sz="1600" dirty="0">
                <a:solidFill>
                  <a:schemeClr val="bg2">
                    <a:lumMod val="75000"/>
                  </a:schemeClr>
                </a:solidFill>
                <a:latin typeface="Times New Roman" panose="02020603050405020304" pitchFamily="18" charset="0"/>
                <a:cs typeface="Times New Roman" panose="02020603050405020304" pitchFamily="18" charset="0"/>
              </a:rPr>
              <a:t>T</a:t>
            </a:r>
            <a:r>
              <a:rPr lang="uk-UA" sz="1600" dirty="0">
                <a:solidFill>
                  <a:schemeClr val="bg2">
                    <a:lumMod val="75000"/>
                  </a:schemeClr>
                </a:solidFill>
                <a:latin typeface="Times New Roman" panose="02020603050405020304" pitchFamily="18" charset="0"/>
                <a:cs typeface="Times New Roman" panose="02020603050405020304" pitchFamily="18" charset="0"/>
              </a:rPr>
              <a:t>he village of Zelena Dolyna</a:t>
            </a:r>
          </a:p>
        </p:txBody>
      </p:sp>
      <p:pic>
        <p:nvPicPr>
          <p:cNvPr id="23" name="Рисунок 22" descr="Группа людей"/>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9233" y="4270609"/>
            <a:ext cx="1508245" cy="1312663"/>
          </a:xfrm>
          <a:prstGeom prst="rect">
            <a:avLst/>
          </a:prstGeom>
        </p:spPr>
      </p:pic>
      <p:sp>
        <p:nvSpPr>
          <p:cNvPr id="25" name="TextBox 24"/>
          <p:cNvSpPr txBox="1"/>
          <p:nvPr/>
        </p:nvSpPr>
        <p:spPr>
          <a:xfrm>
            <a:off x="2958691" y="5585629"/>
            <a:ext cx="3040626" cy="615553"/>
          </a:xfrm>
          <a:prstGeom prst="rect">
            <a:avLst/>
          </a:prstGeom>
          <a:noFill/>
        </p:spPr>
        <p:txBody>
          <a:bodyPr wrap="square">
            <a:spAutoFit/>
          </a:bodyPr>
          <a:lstStyle/>
          <a:p>
            <a:pPr algn="ctr"/>
            <a:r>
              <a:rPr lang="uk-UA" b="1" dirty="0">
                <a:solidFill>
                  <a:schemeClr val="bg2">
                    <a:lumMod val="75000"/>
                  </a:schemeClr>
                </a:solidFill>
              </a:rPr>
              <a:t>Сommunity</a:t>
            </a:r>
            <a:r>
              <a:rPr lang="en-US" b="1" dirty="0">
                <a:solidFill>
                  <a:schemeClr val="bg2">
                    <a:lumMod val="75000"/>
                  </a:schemeClr>
                </a:solidFill>
              </a:rPr>
              <a:t> </a:t>
            </a:r>
            <a:r>
              <a:rPr lang="uk-UA" b="1" dirty="0">
                <a:solidFill>
                  <a:schemeClr val="bg2">
                    <a:lumMod val="75000"/>
                  </a:schemeClr>
                </a:solidFill>
              </a:rPr>
              <a:t>area: </a:t>
            </a:r>
            <a:endParaRPr lang="en-US" b="1" dirty="0">
              <a:solidFill>
                <a:schemeClr val="bg2">
                  <a:lumMod val="75000"/>
                </a:schemeClr>
              </a:solidFill>
            </a:endParaRPr>
          </a:p>
          <a:p>
            <a:pPr algn="ctr"/>
            <a:r>
              <a:rPr lang="en-US" altLang="uk-UA" sz="1600" dirty="0">
                <a:solidFill>
                  <a:schemeClr val="bg2">
                    <a:lumMod val="75000"/>
                  </a:schemeClr>
                </a:solidFill>
                <a:latin typeface="Times New Roman" panose="02020603050405020304" pitchFamily="18" charset="0"/>
                <a:cs typeface="Times New Roman" panose="02020603050405020304" pitchFamily="18" charset="0"/>
              </a:rPr>
              <a:t>17,31 </a:t>
            </a:r>
            <a:r>
              <a:rPr lang="uk-UA" sz="1600" dirty="0">
                <a:solidFill>
                  <a:schemeClr val="bg2">
                    <a:lumMod val="75000"/>
                  </a:schemeClr>
                </a:solidFill>
                <a:latin typeface="Times New Roman" panose="02020603050405020304" pitchFamily="18" charset="0"/>
                <a:cs typeface="Times New Roman" panose="02020603050405020304" pitchFamily="18" charset="0"/>
              </a:rPr>
              <a:t>km²</a:t>
            </a:r>
            <a:endParaRPr lang="en-US" altLang="uk-UA" sz="1600" dirty="0">
              <a:solidFill>
                <a:schemeClr val="bg2">
                  <a:lumMod val="75000"/>
                </a:schemeClr>
              </a:solidFill>
              <a:latin typeface="Times New Roman" panose="02020603050405020304" pitchFamily="18" charset="0"/>
              <a:cs typeface="Times New Roman" panose="02020603050405020304" pitchFamily="18" charset="0"/>
            </a:endParaRPr>
          </a:p>
        </p:txBody>
      </p:sp>
      <p:pic>
        <p:nvPicPr>
          <p:cNvPr id="27" name="Рисунок 26" descr="Карта с кнопкой"/>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8140" y="4090981"/>
            <a:ext cx="2071904" cy="1631136"/>
          </a:xfrm>
          <a:prstGeom prst="rect">
            <a:avLst/>
          </a:prstGeom>
        </p:spPr>
      </p:pic>
      <p:pic>
        <p:nvPicPr>
          <p:cNvPr id="33" name="Рисунок 32" descr="Здание"/>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842" y="1171377"/>
            <a:ext cx="1140188" cy="1140188"/>
          </a:xfrm>
          <a:prstGeom prst="rect">
            <a:avLst/>
          </a:prstGeom>
        </p:spPr>
      </p:pic>
      <p:sp>
        <p:nvSpPr>
          <p:cNvPr id="3" name="Текстовое поле 2"/>
          <p:cNvSpPr txBox="1"/>
          <p:nvPr/>
        </p:nvSpPr>
        <p:spPr>
          <a:xfrm>
            <a:off x="1708762" y="1361822"/>
            <a:ext cx="4944033" cy="1026160"/>
          </a:xfrm>
          <a:prstGeom prst="rect">
            <a:avLst/>
          </a:prstGeom>
          <a:noFill/>
        </p:spPr>
        <p:txBody>
          <a:bodyPr wrap="square" rtlCol="0">
            <a:noAutofit/>
          </a:bodyPr>
          <a:lstStyle/>
          <a:p>
            <a:r>
              <a:rPr lang="en-US" b="1" dirty="0">
                <a:solidFill>
                  <a:schemeClr val="bg2">
                    <a:lumMod val="75000"/>
                  </a:schemeClr>
                </a:solidFill>
                <a:latin typeface="+mj-lt"/>
                <a:cs typeface="Times New Roman" panose="02020603050405020304" pitchFamily="18" charset="0"/>
                <a:sym typeface="+mn-ea"/>
              </a:rPr>
              <a:t>The city </a:t>
            </a:r>
            <a:r>
              <a:rPr lang="uk-UA" b="1" dirty="0">
                <a:solidFill>
                  <a:schemeClr val="bg2">
                    <a:lumMod val="75000"/>
                  </a:schemeClr>
                </a:solidFill>
                <a:latin typeface="+mj-lt"/>
                <a:cs typeface="Times New Roman" panose="02020603050405020304" pitchFamily="18" charset="0"/>
                <a:sym typeface="+mn-ea"/>
              </a:rPr>
              <a:t>of Ternivka</a:t>
            </a:r>
            <a:r>
              <a:rPr lang="uk-UA" sz="1600" dirty="0">
                <a:solidFill>
                  <a:schemeClr val="bg2">
                    <a:lumMod val="75000"/>
                  </a:schemeClr>
                </a:solidFill>
                <a:latin typeface="Times New Roman" panose="02020603050405020304" pitchFamily="18" charset="0"/>
                <a:cs typeface="Times New Roman" panose="02020603050405020304" pitchFamily="18" charset="0"/>
                <a:sym typeface="+mn-ea"/>
              </a:rPr>
              <a:t> - the administrative center of Ternivka urban territorial community, Pavlograd district, Dnipropetrovsk region</a:t>
            </a:r>
          </a:p>
        </p:txBody>
      </p:sp>
      <p:sp>
        <p:nvSpPr>
          <p:cNvPr id="6" name="TextBox 24"/>
          <p:cNvSpPr txBox="1"/>
          <p:nvPr/>
        </p:nvSpPr>
        <p:spPr>
          <a:xfrm>
            <a:off x="590935" y="5585630"/>
            <a:ext cx="2944842" cy="615553"/>
          </a:xfrm>
          <a:prstGeom prst="rect">
            <a:avLst/>
          </a:prstGeom>
          <a:noFill/>
        </p:spPr>
        <p:txBody>
          <a:bodyPr wrap="square">
            <a:spAutoFit/>
          </a:bodyPr>
          <a:lstStyle/>
          <a:p>
            <a:pPr algn="ctr"/>
            <a:r>
              <a:rPr lang="uk-UA" b="1" dirty="0">
                <a:solidFill>
                  <a:schemeClr val="bg2">
                    <a:lumMod val="75000"/>
                  </a:schemeClr>
                </a:solidFill>
              </a:rPr>
              <a:t>Population:</a:t>
            </a:r>
          </a:p>
          <a:p>
            <a:pPr algn="ctr"/>
            <a:r>
              <a:rPr lang="en-US" altLang="uk-UA" sz="1600" dirty="0">
                <a:solidFill>
                  <a:schemeClr val="bg2">
                    <a:lumMod val="75000"/>
                  </a:schemeClr>
                </a:solidFill>
                <a:latin typeface="Times New Roman" panose="02020603050405020304" pitchFamily="18" charset="0"/>
                <a:cs typeface="Times New Roman" panose="02020603050405020304" pitchFamily="18" charset="0"/>
              </a:rPr>
              <a:t>23,8 </a:t>
            </a:r>
            <a:r>
              <a:rPr lang="uk-UA" sz="1600" dirty="0">
                <a:solidFill>
                  <a:schemeClr val="bg2">
                    <a:lumMod val="75000"/>
                  </a:schemeClr>
                </a:solidFill>
                <a:latin typeface="Times New Roman" panose="02020603050405020304" pitchFamily="18" charset="0"/>
                <a:cs typeface="Times New Roman" panose="02020603050405020304" pitchFamily="18" charset="0"/>
              </a:rPr>
              <a:t>thousands</a:t>
            </a:r>
          </a:p>
        </p:txBody>
      </p:sp>
      <p:pic>
        <p:nvPicPr>
          <p:cNvPr id="4" name="Рисунок 3">
            <a:extLst>
              <a:ext uri="{FF2B5EF4-FFF2-40B4-BE49-F238E27FC236}">
                <a16:creationId xmlns:a16="http://schemas.microsoft.com/office/drawing/2014/main" id="{C4673C20-AB58-E9F9-58DD-F32485D81E06}"/>
              </a:ext>
            </a:extLst>
          </p:cNvPr>
          <p:cNvPicPr>
            <a:picLocks noChangeAspect="1"/>
          </p:cNvPicPr>
          <p:nvPr/>
        </p:nvPicPr>
        <p:blipFill>
          <a:blip r:embed="rId11"/>
          <a:srcRect b="5848"/>
          <a:stretch/>
        </p:blipFill>
        <p:spPr>
          <a:xfrm>
            <a:off x="6957986" y="3540643"/>
            <a:ext cx="5023129" cy="30654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5721" y="161140"/>
            <a:ext cx="10857370" cy="1451350"/>
          </a:xfrm>
        </p:spPr>
        <p:txBody>
          <a:bodyPr>
            <a:noAutofit/>
          </a:bodyPr>
          <a:lstStyle/>
          <a:p>
            <a:pPr algn="ctr"/>
            <a:r>
              <a:rPr lang="en-US" sz="4400" b="1" i="0" cap="none" dirty="0">
                <a:ln w="9525">
                  <a:solidFill>
                    <a:schemeClr val="bg1"/>
                  </a:solidFill>
                  <a:prstDash val="solid"/>
                </a:ln>
                <a:effectLst>
                  <a:outerShdw blurRad="12700" dist="38100" dir="2700000" algn="tl" rotWithShape="0">
                    <a:schemeClr val="bg1">
                      <a:lumMod val="50000"/>
                    </a:schemeClr>
                  </a:outerShdw>
                </a:effectLst>
              </a:rPr>
              <a:t>Physico-geographical position</a:t>
            </a:r>
            <a:endParaRPr lang="ru-RU" sz="4400" b="1" cap="none"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endParaRPr>
          </a:p>
        </p:txBody>
      </p:sp>
      <p:sp>
        <p:nvSpPr>
          <p:cNvPr id="3" name="Объект 2"/>
          <p:cNvSpPr>
            <a:spLocks noGrp="1"/>
          </p:cNvSpPr>
          <p:nvPr>
            <p:ph idx="1"/>
          </p:nvPr>
        </p:nvSpPr>
        <p:spPr>
          <a:xfrm>
            <a:off x="218242" y="1494605"/>
            <a:ext cx="5806164" cy="5067698"/>
          </a:xfrm>
        </p:spPr>
        <p:txBody>
          <a:bodyPr>
            <a:noAutofit/>
          </a:bodyPr>
          <a:lstStyle/>
          <a:p>
            <a:pPr algn="just">
              <a:buClrTx/>
            </a:pPr>
            <a:r>
              <a:rPr lang="uk-UA" sz="1600" dirty="0">
                <a:solidFill>
                  <a:schemeClr val="bg1"/>
                </a:solidFill>
                <a:latin typeface="Times New Roman" panose="02020603050405020304" pitchFamily="18" charset="0"/>
                <a:cs typeface="Times New Roman" panose="02020603050405020304" pitchFamily="18" charset="0"/>
              </a:rPr>
              <a:t>TERNIVKA is a small city of regional subordination, which is located near the Velika Ternivka River at its confluence with the Samara River. The city of Ternivka is located on the territory of Western Donbas in the east of the Dnipropetrovsk region, 20 km east of the city of Pavlograd</a:t>
            </a:r>
            <a:r>
              <a:rPr lang="en-US" sz="1600" dirty="0">
                <a:solidFill>
                  <a:schemeClr val="bg1"/>
                </a:solidFill>
                <a:latin typeface="Times New Roman" panose="02020603050405020304" pitchFamily="18" charset="0"/>
                <a:cs typeface="Times New Roman" panose="02020603050405020304" pitchFamily="18" charset="0"/>
              </a:rPr>
              <a:t>.</a:t>
            </a:r>
            <a:endParaRPr lang="uk-UA" sz="1600" dirty="0">
              <a:solidFill>
                <a:schemeClr val="bg1"/>
              </a:solidFill>
              <a:latin typeface="Times New Roman" panose="02020603050405020304" pitchFamily="18" charset="0"/>
              <a:cs typeface="Times New Roman" panose="02020603050405020304" pitchFamily="18" charset="0"/>
            </a:endParaRPr>
          </a:p>
          <a:p>
            <a:pPr algn="just">
              <a:buClrTx/>
            </a:pPr>
            <a:r>
              <a:rPr lang="uk-UA" sz="1600" dirty="0">
                <a:solidFill>
                  <a:schemeClr val="bg1"/>
                </a:solidFill>
                <a:latin typeface="Times New Roman" panose="02020603050405020304" pitchFamily="18" charset="0"/>
                <a:cs typeface="Times New Roman" panose="02020603050405020304" pitchFamily="18" charset="0"/>
              </a:rPr>
              <a:t>The southern part of the city territory is crossed from east to west by the Ternivka River, a tributary of the Samara River.</a:t>
            </a:r>
          </a:p>
          <a:p>
            <a:pPr algn="just">
              <a:buClrTx/>
            </a:pPr>
            <a:r>
              <a:rPr lang="uk-UA" sz="1600" dirty="0">
                <a:solidFill>
                  <a:schemeClr val="bg1"/>
                </a:solidFill>
                <a:latin typeface="Times New Roman" panose="02020603050405020304" pitchFamily="18" charset="0"/>
                <a:cs typeface="Times New Roman" panose="02020603050405020304" pitchFamily="18" charset="0"/>
              </a:rPr>
              <a:t>The relief of the city is a slightly hilly steppe plain with a slight slope from north to south to the floodplain of the Velika Ternivka River. The rivers in this place are winding, forming estuaries, old lakes and marshy lakes. Surface marks range from 65 to 145 m.</a:t>
            </a:r>
          </a:p>
          <a:p>
            <a:pPr algn="just">
              <a:buClrTx/>
            </a:pPr>
            <a:r>
              <a:rPr lang="uk-UA" sz="1600" dirty="0">
                <a:solidFill>
                  <a:schemeClr val="bg1"/>
                </a:solidFill>
                <a:latin typeface="Times New Roman" panose="02020603050405020304" pitchFamily="18" charset="0"/>
                <a:cs typeface="Times New Roman" panose="02020603050405020304" pitchFamily="18" charset="0"/>
              </a:rPr>
              <a:t>The territory of the city is included in the Dnipropetrovsk central soil district. The soil-forming rocks are loamy loams, which have a light clay mechanical composition. The soil cover is represented by medium humus chernozems, mainly saline soils, which are distinguished by a significant depth of humus penetration (up to 85-95 cm).</a:t>
            </a:r>
          </a:p>
          <a:p>
            <a:pPr algn="just">
              <a:buClrTx/>
            </a:pPr>
            <a:r>
              <a:rPr lang="uk-UA" sz="1600" dirty="0">
                <a:solidFill>
                  <a:schemeClr val="bg1"/>
                </a:solidFill>
                <a:latin typeface="Times New Roman" panose="02020603050405020304" pitchFamily="18" charset="0"/>
                <a:cs typeface="Times New Roman" panose="02020603050405020304" pitchFamily="18" charset="0"/>
              </a:rPr>
              <a:t>Public green spaces are represented by city-wide parks, squares, and </a:t>
            </a:r>
            <a:r>
              <a:rPr lang="en-US" sz="1600" dirty="0">
                <a:solidFill>
                  <a:schemeClr val="bg1"/>
                </a:solidFill>
                <a:latin typeface="Times New Roman" panose="02020603050405020304" pitchFamily="18" charset="0"/>
                <a:cs typeface="Times New Roman" panose="02020603050405020304" pitchFamily="18" charset="0"/>
              </a:rPr>
              <a:t>avenues.</a:t>
            </a:r>
            <a:endParaRPr lang="uk-UA" sz="16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5614219" y="1774769"/>
            <a:ext cx="6226277" cy="4736594"/>
          </a:xfrm>
          <a:prstGeom prst="rect">
            <a:avLst/>
          </a:prstGeom>
        </p:spPr>
      </p:pic>
      <p:sp>
        <p:nvSpPr>
          <p:cNvPr id="8" name="TextBox 7"/>
          <p:cNvSpPr txBox="1"/>
          <p:nvPr/>
        </p:nvSpPr>
        <p:spPr>
          <a:xfrm>
            <a:off x="6024406" y="1494605"/>
            <a:ext cx="5569106" cy="5016758"/>
          </a:xfrm>
          <a:prstGeom prst="rect">
            <a:avLst/>
          </a:prstGeom>
          <a:noFill/>
        </p:spPr>
        <p:txBody>
          <a:bodyPr wrap="square">
            <a:spAutoFit/>
          </a:bodyPr>
          <a:lstStyle/>
          <a:p>
            <a:pPr marL="285750" indent="-285750" algn="just">
              <a:buBlip>
                <a:blip r:embed="rId3">
                  <a:extLst>
                    <a:ext uri="{96DAC541-7B7A-43D3-8B79-37D633B846F1}">
                      <asvg:svgBlip xmlns:asvg="http://schemas.microsoft.com/office/drawing/2016/SVG/main" r:embed="rId4"/>
                    </a:ext>
                  </a:extLst>
                </a:blip>
              </a:buBlip>
            </a:pPr>
            <a:r>
              <a:rPr lang="uk-UA" sz="1600" dirty="0">
                <a:solidFill>
                  <a:schemeClr val="bg1"/>
                </a:solidFill>
                <a:latin typeface="Times New Roman" panose="02020603050405020304" pitchFamily="18" charset="0"/>
                <a:cs typeface="Times New Roman" panose="02020603050405020304" pitchFamily="18" charset="0"/>
              </a:rPr>
              <a:t>The climate in the area of ​​the city is moderate-continental, characterized by high summer air temperature, lack of atmospheric precipitation, rare heavy rains and significant dry winds of mainly eastern and southeastern direction, reaching 20-25 </a:t>
            </a:r>
            <a:r>
              <a:rPr lang="en-US" sz="1600" dirty="0">
                <a:solidFill>
                  <a:schemeClr val="bg1"/>
                </a:solidFill>
                <a:latin typeface="Times New Roman" panose="02020603050405020304" pitchFamily="18" charset="0"/>
                <a:cs typeface="Times New Roman" panose="02020603050405020304" pitchFamily="18" charset="0"/>
              </a:rPr>
              <a:t>meters per second</a:t>
            </a:r>
            <a:r>
              <a:rPr lang="uk-UA" sz="1600" dirty="0">
                <a:solidFill>
                  <a:schemeClr val="bg1"/>
                </a:solidFill>
                <a:latin typeface="Times New Roman" panose="02020603050405020304" pitchFamily="18" charset="0"/>
                <a:cs typeface="Times New Roman" panose="02020603050405020304" pitchFamily="18" charset="0"/>
              </a:rPr>
              <a:t>, which cause drought in summer, sharp in winter decrease in temperature.</a:t>
            </a:r>
          </a:p>
          <a:p>
            <a:pPr marL="285750" indent="-285750" algn="just">
              <a:buBlip>
                <a:blip r:embed="rId3">
                  <a:extLst>
                    <a:ext uri="{96DAC541-7B7A-43D3-8B79-37D633B846F1}">
                      <asvg:svgBlip xmlns:asvg="http://schemas.microsoft.com/office/drawing/2016/SVG/main" r:embed="rId4"/>
                    </a:ext>
                  </a:extLst>
                </a:blip>
              </a:buBlip>
            </a:pPr>
            <a:r>
              <a:rPr lang="uk-UA" sz="1600" dirty="0">
                <a:solidFill>
                  <a:schemeClr val="bg1"/>
                </a:solidFill>
                <a:latin typeface="Times New Roman" panose="02020603050405020304" pitchFamily="18" charset="0"/>
                <a:cs typeface="Times New Roman" panose="02020603050405020304" pitchFamily="18" charset="0"/>
              </a:rPr>
              <a:t>The coldest months of the year are January and February. Sometimes the air temperature drops to -25.9 °C. The warmest month is July, the average daily temperature of which is +21.5 °C. The transition of the temperature through 0 °C in spring occurs in the second decade of March, and in autumn - in the third decade of November. The depth of soil freezing in this area is up to</a:t>
            </a:r>
            <a:r>
              <a:rPr lang="en-US" sz="1600" dirty="0">
                <a:solidFill>
                  <a:schemeClr val="bg1"/>
                </a:solidFill>
                <a:latin typeface="Times New Roman" panose="02020603050405020304" pitchFamily="18" charset="0"/>
                <a:cs typeface="Times New Roman" panose="02020603050405020304" pitchFamily="18" charset="0"/>
              </a:rPr>
              <a:t> </a:t>
            </a:r>
            <a:r>
              <a:rPr lang="uk-U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1.0</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t>
            </a:r>
            <a:endParaRPr lang="uk-UA" sz="1600" dirty="0">
              <a:solidFill>
                <a:schemeClr val="bg1"/>
              </a:solidFill>
              <a:latin typeface="Times New Roman" panose="02020603050405020304" pitchFamily="18" charset="0"/>
              <a:cs typeface="Times New Roman" panose="02020603050405020304" pitchFamily="18" charset="0"/>
            </a:endParaRPr>
          </a:p>
          <a:p>
            <a:pPr marL="285750" indent="-285750" algn="just">
              <a:buBlip>
                <a:blip r:embed="rId3">
                  <a:extLst>
                    <a:ext uri="{96DAC541-7B7A-43D3-8B79-37D633B846F1}">
                      <asvg:svgBlip xmlns:asvg="http://schemas.microsoft.com/office/drawing/2016/SVG/main" r:embed="rId4"/>
                    </a:ext>
                  </a:extLst>
                </a:blip>
              </a:buBlip>
            </a:pPr>
            <a:r>
              <a:rPr lang="uk-UA" sz="1600" dirty="0">
                <a:solidFill>
                  <a:schemeClr val="bg1"/>
                </a:solidFill>
                <a:latin typeface="Times New Roman" panose="02020603050405020304" pitchFamily="18" charset="0"/>
                <a:cs typeface="Times New Roman" panose="02020603050405020304" pitchFamily="18" charset="0"/>
              </a:rPr>
              <a:t>The amount of precipitation is 450 mm per year, which indicates insufficient moistening of the territory, the least of which falls in the winter period. From March, the amount of precipitation begins to increase, reaching a maximum in June-July.</a:t>
            </a:r>
          </a:p>
          <a:p>
            <a:pPr marL="285750" indent="-285750" algn="just">
              <a:buBlip>
                <a:blip r:embed="rId3">
                  <a:extLst>
                    <a:ext uri="{96DAC541-7B7A-43D3-8B79-37D633B846F1}">
                      <asvg:svgBlip xmlns:asvg="http://schemas.microsoft.com/office/drawing/2016/SVG/main" r:embed="rId4"/>
                    </a:ext>
                  </a:extLst>
                </a:blip>
              </a:buBlip>
            </a:pPr>
            <a:r>
              <a:rPr lang="uk-UA" sz="1600" dirty="0">
                <a:solidFill>
                  <a:schemeClr val="bg1"/>
                </a:solidFill>
                <a:latin typeface="Times New Roman" panose="02020603050405020304" pitchFamily="18" charset="0"/>
                <a:cs typeface="Times New Roman" panose="02020603050405020304" pitchFamily="18" charset="0"/>
              </a:rPr>
              <a:t>The main natural wealth of the city of Ternivka is a coal deposit.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005" y="3700292"/>
            <a:ext cx="4783455" cy="26234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53695" y="0"/>
            <a:ext cx="11544935" cy="956310"/>
          </a:xfrm>
        </p:spPr>
        <p:txBody>
          <a:bodyPr>
            <a:noAutofit/>
          </a:bodyPr>
          <a:lstStyle/>
          <a:p>
            <a:pPr algn="ctr"/>
            <a:r>
              <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Education, medicine, </a:t>
            </a: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culture and leisure</a:t>
            </a:r>
            <a:r>
              <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sport</a:t>
            </a:r>
            <a:r>
              <a:rPr lang="en-US"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a:t>
            </a:r>
            <a:endParaRPr lang="uk-UA" sz="40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300" y="956309"/>
            <a:ext cx="4783160" cy="2623469"/>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6"/>
          <p:cNvSpPr>
            <a:spLocks noGrp="1"/>
          </p:cNvSpPr>
          <p:nvPr>
            <p:ph idx="1"/>
          </p:nvPr>
        </p:nvSpPr>
        <p:spPr>
          <a:xfrm>
            <a:off x="360540" y="1151565"/>
            <a:ext cx="6575969" cy="5239259"/>
          </a:xfrm>
        </p:spPr>
        <p:txBody>
          <a:bodyPr>
            <a:noAutofit/>
          </a:bodyPr>
          <a:lstStyle/>
          <a:p>
            <a:pPr algn="just">
              <a:buClrTx/>
            </a:pPr>
            <a:r>
              <a:rPr lang="uk-UA" sz="1600" b="1" dirty="0">
                <a:solidFill>
                  <a:schemeClr val="bg1"/>
                </a:solidFill>
                <a:latin typeface="Times New Roman" panose="02020603050405020304" pitchFamily="18" charset="0"/>
                <a:cs typeface="Times New Roman" panose="02020603050405020304" pitchFamily="18" charset="0"/>
              </a:rPr>
              <a:t>EDUCATION</a:t>
            </a:r>
            <a:r>
              <a:rPr lang="en-US" sz="1600" b="1" dirty="0">
                <a:solidFill>
                  <a:schemeClr val="bg1"/>
                </a:solidFill>
                <a:latin typeface="Times New Roman" panose="02020603050405020304" pitchFamily="18" charset="0"/>
                <a:cs typeface="Times New Roman" panose="02020603050405020304" pitchFamily="18" charset="0"/>
              </a:rPr>
              <a:t>.</a:t>
            </a:r>
            <a:r>
              <a:rPr lang="uk-UA" sz="1600" b="1"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The</a:t>
            </a:r>
            <a:r>
              <a:rPr lang="uk-UA" sz="1600" dirty="0">
                <a:solidFill>
                  <a:schemeClr val="bg1"/>
                </a:solidFill>
                <a:latin typeface="Times New Roman" panose="02020603050405020304" pitchFamily="18" charset="0"/>
                <a:cs typeface="Times New Roman" panose="02020603050405020304" pitchFamily="18" charset="0"/>
              </a:rPr>
              <a:t>re are 5 institutions of general secondary education, 5 institutions of preschool education, 1 out-of-school education institution, 1 vocational and technical institution in the city of Ternivka.</a:t>
            </a:r>
          </a:p>
          <a:p>
            <a:pPr algn="just">
              <a:buClrTx/>
            </a:pPr>
            <a:r>
              <a:rPr lang="uk-UA" sz="1600" b="1" dirty="0">
                <a:solidFill>
                  <a:schemeClr val="bg1"/>
                </a:solidFill>
                <a:latin typeface="Times New Roman" panose="02020603050405020304" pitchFamily="18" charset="0"/>
                <a:cs typeface="Times New Roman" panose="02020603050405020304" pitchFamily="18" charset="0"/>
              </a:rPr>
              <a:t>MEDICINE</a:t>
            </a:r>
            <a:r>
              <a:rPr lang="en-US" sz="1600" b="1" dirty="0">
                <a:solidFill>
                  <a:schemeClr val="bg1"/>
                </a:solidFill>
                <a:latin typeface="Times New Roman" panose="02020603050405020304" pitchFamily="18" charset="0"/>
                <a:cs typeface="Times New Roman" panose="02020603050405020304" pitchFamily="18" charset="0"/>
              </a:rPr>
              <a:t>. </a:t>
            </a:r>
            <a:r>
              <a:rPr lang="uk-UA" sz="1600" dirty="0">
                <a:solidFill>
                  <a:schemeClr val="bg1"/>
                </a:solidFill>
                <a:latin typeface="Times New Roman" panose="02020603050405020304" pitchFamily="18" charset="0"/>
                <a:cs typeface="Times New Roman" panose="02020603050405020304" pitchFamily="18" charset="0"/>
              </a:rPr>
              <a:t>Ternivka's health care sector includes the Ternivka Primary Health Care Center (3 outpatient clinics), the Ternivka Central City Hospital of the Ternivka City Council, 9 private medical offices and laboratories.</a:t>
            </a:r>
          </a:p>
          <a:p>
            <a:pPr algn="just">
              <a:buClrTx/>
            </a:pPr>
            <a:r>
              <a:rPr lang="uk-UA" sz="1600" b="1" dirty="0">
                <a:solidFill>
                  <a:schemeClr val="bg1"/>
                </a:solidFill>
                <a:latin typeface="Times New Roman" panose="02020603050405020304" pitchFamily="18" charset="0"/>
                <a:cs typeface="Times New Roman" panose="02020603050405020304" pitchFamily="18" charset="0"/>
              </a:rPr>
              <a:t>CULTURE</a:t>
            </a:r>
            <a:r>
              <a:rPr lang="en-US" sz="1600" b="1" dirty="0">
                <a:solidFill>
                  <a:schemeClr val="bg1"/>
                </a:solidFill>
                <a:latin typeface="Times New Roman" panose="02020603050405020304" pitchFamily="18" charset="0"/>
                <a:cs typeface="Times New Roman" panose="02020603050405020304" pitchFamily="18" charset="0"/>
              </a:rPr>
              <a:t>. </a:t>
            </a:r>
            <a:r>
              <a:rPr lang="uk-UA" sz="1600" dirty="0">
                <a:solidFill>
                  <a:schemeClr val="bg1"/>
                </a:solidFill>
                <a:latin typeface="Times New Roman" panose="02020603050405020304" pitchFamily="18" charset="0"/>
                <a:cs typeface="Times New Roman" panose="02020603050405020304" pitchFamily="18" charset="0"/>
              </a:rPr>
              <a:t>There are three municipal public libraries in the city, the Terniv city council art school with music and art departments, the Terniv city center of </a:t>
            </a:r>
            <a:r>
              <a:rPr lang="en-US" sz="1600" dirty="0">
                <a:solidFill>
                  <a:schemeClr val="bg1"/>
                </a:solidFill>
                <a:latin typeface="Times New Roman" panose="02020603050405020304" pitchFamily="18" charset="0"/>
                <a:cs typeface="Times New Roman" panose="02020603050405020304" pitchFamily="18" charset="0"/>
              </a:rPr>
              <a:t>culture</a:t>
            </a:r>
            <a:r>
              <a:rPr lang="uk-UA" sz="1600" dirty="0">
                <a:solidFill>
                  <a:schemeClr val="bg1"/>
                </a:solidFill>
                <a:latin typeface="Times New Roman" panose="02020603050405020304" pitchFamily="18" charset="0"/>
                <a:cs typeface="Times New Roman" panose="02020603050405020304" pitchFamily="18" charset="0"/>
              </a:rPr>
              <a:t> and leisure ("Shakhtar" shopping center and the S. Markov cultural center), the Ternivka city museum of local history.</a:t>
            </a:r>
            <a:endParaRPr lang="uk-UA" sz="1600" b="1" dirty="0">
              <a:solidFill>
                <a:schemeClr val="bg1"/>
              </a:solidFill>
              <a:latin typeface="Times New Roman" panose="02020603050405020304" pitchFamily="18" charset="0"/>
              <a:cs typeface="Times New Roman" panose="02020603050405020304" pitchFamily="18" charset="0"/>
            </a:endParaRPr>
          </a:p>
          <a:p>
            <a:pPr algn="just">
              <a:buClrTx/>
            </a:pPr>
            <a:r>
              <a:rPr lang="en-US" sz="1600" b="1" dirty="0">
                <a:solidFill>
                  <a:schemeClr val="bg1"/>
                </a:solidFill>
                <a:latin typeface="Times New Roman" panose="02020603050405020304" pitchFamily="18" charset="0"/>
                <a:cs typeface="Times New Roman" panose="02020603050405020304" pitchFamily="18" charset="0"/>
              </a:rPr>
              <a:t>SPORTS. </a:t>
            </a:r>
            <a:r>
              <a:rPr sz="1600" dirty="0">
                <a:solidFill>
                  <a:schemeClr val="bg1"/>
                </a:solidFill>
                <a:latin typeface="Times New Roman" panose="02020603050405020304" pitchFamily="18" charset="0"/>
                <a:cs typeface="Times New Roman" panose="02020603050405020304" pitchFamily="18" charset="0"/>
              </a:rPr>
              <a:t>There is a municipal children's and youth sports school in the city, which has six departments for the following sports: basketball, boxing, volleyball, handball, table tennis and athletics, where 372 students study. On the territory of the city of Ternivka, 17 physical culture and health clubs for various sports are registered. Currently, the city has 7 street sports grounds.</a:t>
            </a:r>
            <a:r>
              <a:rPr lang="uk-UA" sz="1600" dirty="0">
                <a:solidFill>
                  <a:schemeClr val="bg1"/>
                </a:solidFill>
                <a:latin typeface="Times New Roman" panose="02020603050405020304" pitchFamily="18" charset="0"/>
                <a:cs typeface="Times New Roman" panose="02020603050405020304" pitchFamily="18" charset="0"/>
              </a:rPr>
              <a:t>.In the municipal Park of Culture and Recreation there is a sports sector that combines a sports ground with training equipment for fitness, powerlifting, bodybuilding, a sports ground for parkour, a sports ground for street workouts and a sports ground for skateboarding "Skate Park". There are also simulators for physical education for persons with disabilities.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6725264" y="3505224"/>
            <a:ext cx="5132605" cy="2968925"/>
          </a:xfrm>
          <a:prstGeom prst="rect">
            <a:avLst/>
          </a:prstGeom>
        </p:spPr>
      </p:pic>
      <p:sp>
        <p:nvSpPr>
          <p:cNvPr id="2" name="Заголовок 1"/>
          <p:cNvSpPr>
            <a:spLocks noGrp="1"/>
          </p:cNvSpPr>
          <p:nvPr>
            <p:ph type="title"/>
          </p:nvPr>
        </p:nvSpPr>
        <p:spPr>
          <a:xfrm>
            <a:off x="546670" y="383852"/>
            <a:ext cx="5854240" cy="817716"/>
          </a:xfrm>
        </p:spPr>
        <p:txBody>
          <a:bodyPr>
            <a:normAutofit/>
          </a:bodyPr>
          <a:lstStyle/>
          <a:p>
            <a:pPr algn="ct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LABOR RESOURCES</a:t>
            </a:r>
            <a:endPar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34130" y="1448923"/>
            <a:ext cx="6279321" cy="4810125"/>
          </a:xfrm>
        </p:spPr>
        <p:txBody>
          <a:bodyPr>
            <a:noAutofit/>
          </a:bodyPr>
          <a:lstStyle/>
          <a:p>
            <a:pPr algn="just">
              <a:buClrTx/>
            </a:pPr>
            <a:r>
              <a:rPr lang="uk-UA" sz="1800" dirty="0">
                <a:solidFill>
                  <a:schemeClr val="bg1"/>
                </a:solidFill>
                <a:latin typeface="Times New Roman" panose="02020603050405020304" pitchFamily="18" charset="0"/>
                <a:cs typeface="Times New Roman" panose="02020603050405020304" pitchFamily="18" charset="0"/>
              </a:rPr>
              <a:t>23,814 people and 6,045 internally displaced persons live on the territory of the community.</a:t>
            </a:r>
          </a:p>
          <a:p>
            <a:pPr algn="just">
              <a:buClrTx/>
            </a:pPr>
            <a:r>
              <a:rPr lang="uk-UA" sz="1800" dirty="0">
                <a:solidFill>
                  <a:schemeClr val="bg1"/>
                </a:solidFill>
                <a:latin typeface="Times New Roman" panose="02020603050405020304" pitchFamily="18" charset="0"/>
                <a:cs typeface="Times New Roman" panose="02020603050405020304" pitchFamily="18" charset="0"/>
              </a:rPr>
              <a:t>The population aged 15 to 70 is 17,533.</a:t>
            </a:r>
          </a:p>
          <a:p>
            <a:pPr algn="just">
              <a:buClrTx/>
            </a:pPr>
            <a:r>
              <a:rPr lang="en-US" sz="1800" dirty="0">
                <a:solidFill>
                  <a:schemeClr val="bg1"/>
                </a:solidFill>
                <a:latin typeface="Times New Roman" panose="02020603050405020304" pitchFamily="18" charset="0"/>
                <a:cs typeface="Times New Roman" panose="02020603050405020304" pitchFamily="18" charset="0"/>
              </a:rPr>
              <a:t>Quantity</a:t>
            </a:r>
            <a:r>
              <a:rPr lang="uk-UA" sz="1800" dirty="0">
                <a:solidFill>
                  <a:schemeClr val="bg1"/>
                </a:solidFill>
                <a:latin typeface="Times New Roman" panose="02020603050405020304" pitchFamily="18" charset="0"/>
                <a:cs typeface="Times New Roman" panose="02020603050405020304" pitchFamily="18" charset="0"/>
              </a:rPr>
              <a:t> of registered enterprises is 281, individual entrepreneurs are 869.</a:t>
            </a:r>
          </a:p>
          <a:p>
            <a:pPr algn="just">
              <a:buClrTx/>
            </a:pPr>
            <a:r>
              <a:rPr lang="en-US" sz="1800" dirty="0">
                <a:solidFill>
                  <a:schemeClr val="bg1"/>
                </a:solidFill>
                <a:latin typeface="Times New Roman" panose="02020603050405020304" pitchFamily="18" charset="0"/>
                <a:cs typeface="Times New Roman" panose="02020603050405020304" pitchFamily="18" charset="0"/>
              </a:rPr>
              <a:t>Quantity</a:t>
            </a:r>
            <a:r>
              <a:rPr lang="uk-UA" sz="1800" dirty="0">
                <a:solidFill>
                  <a:schemeClr val="bg1"/>
                </a:solidFill>
                <a:latin typeface="Times New Roman" panose="02020603050405020304" pitchFamily="18" charset="0"/>
                <a:cs typeface="Times New Roman" panose="02020603050405020304" pitchFamily="18" charset="0"/>
              </a:rPr>
              <a:t> of working people:  at enterprises 4976; 903 from individual entrepreneurs.</a:t>
            </a:r>
          </a:p>
          <a:p>
            <a:pPr algn="just">
              <a:buClrTx/>
            </a:pPr>
            <a:r>
              <a:rPr lang="en-US" sz="1800" dirty="0">
                <a:solidFill>
                  <a:schemeClr val="bg1"/>
                </a:solidFill>
                <a:latin typeface="Times New Roman" panose="02020603050405020304" pitchFamily="18" charset="0"/>
                <a:cs typeface="Times New Roman" panose="02020603050405020304" pitchFamily="18" charset="0"/>
              </a:rPr>
              <a:t>Quantity </a:t>
            </a:r>
            <a:r>
              <a:rPr lang="uk-UA" sz="1800" dirty="0">
                <a:solidFill>
                  <a:schemeClr val="bg1"/>
                </a:solidFill>
                <a:latin typeface="Times New Roman" panose="02020603050405020304" pitchFamily="18" charset="0"/>
                <a:cs typeface="Times New Roman" panose="02020603050405020304" pitchFamily="18" charset="0"/>
              </a:rPr>
              <a:t>of employees in the industry: Ternivske Mine Management "DTEK PAVLOGRADVUHILLYA" - 3,530 people</a:t>
            </a:r>
          </a:p>
          <a:p>
            <a:pPr algn="just">
              <a:buClrTx/>
            </a:pPr>
            <a:r>
              <a:rPr lang="uk-UA" sz="1800" dirty="0">
                <a:solidFill>
                  <a:schemeClr val="bg1"/>
                </a:solidFill>
                <a:latin typeface="Times New Roman" panose="02020603050405020304" pitchFamily="18" charset="0"/>
                <a:cs typeface="Times New Roman" panose="02020603050405020304" pitchFamily="18" charset="0"/>
              </a:rPr>
              <a:t>The community </a:t>
            </a:r>
            <a:r>
              <a:rPr lang="uk-UA" sz="1800" dirty="0" err="1">
                <a:solidFill>
                  <a:schemeClr val="bg1"/>
                </a:solidFill>
                <a:latin typeface="Times New Roman" panose="02020603050405020304" pitchFamily="18" charset="0"/>
                <a:cs typeface="Times New Roman" panose="02020603050405020304" pitchFamily="18" charset="0"/>
              </a:rPr>
              <a:t>has</a:t>
            </a:r>
            <a:r>
              <a:rPr lang="uk-UA" sz="1800" dirty="0">
                <a:solidFill>
                  <a:schemeClr val="bg1"/>
                </a:solidFill>
                <a:latin typeface="Times New Roman" panose="02020603050405020304" pitchFamily="18" charset="0"/>
                <a:cs typeface="Times New Roman" panose="02020603050405020304" pitchFamily="18" charset="0"/>
              </a:rPr>
              <a:t> 3 farms</a:t>
            </a:r>
          </a:p>
          <a:p>
            <a:pPr algn="just">
              <a:buClrTx/>
            </a:pPr>
            <a:r>
              <a:rPr lang="en-US" sz="1800" dirty="0">
                <a:solidFill>
                  <a:schemeClr val="bg1"/>
                </a:solidFill>
                <a:latin typeface="Times New Roman" panose="02020603050405020304" pitchFamily="18" charset="0"/>
                <a:cs typeface="Times New Roman" panose="02020603050405020304" pitchFamily="18" charset="0"/>
              </a:rPr>
              <a:t>Quantity</a:t>
            </a:r>
            <a:r>
              <a:rPr lang="uk-UA" sz="1800" dirty="0">
                <a:solidFill>
                  <a:schemeClr val="bg1"/>
                </a:solidFill>
                <a:latin typeface="Times New Roman" panose="02020603050405020304" pitchFamily="18" charset="0"/>
                <a:cs typeface="Times New Roman" panose="02020603050405020304" pitchFamily="18" charset="0"/>
              </a:rPr>
              <a:t> of trade objects:   food – 108, industrial – 91</a:t>
            </a:r>
          </a:p>
          <a:p>
            <a:pPr algn="just">
              <a:buClrTx/>
            </a:pPr>
            <a:r>
              <a:rPr lang="en-US" sz="1800" dirty="0">
                <a:solidFill>
                  <a:schemeClr val="bg1"/>
                </a:solidFill>
                <a:latin typeface="Times New Roman" panose="02020603050405020304" pitchFamily="18" charset="0"/>
                <a:cs typeface="Times New Roman" panose="02020603050405020304" pitchFamily="18" charset="0"/>
              </a:rPr>
              <a:t>Quantity</a:t>
            </a:r>
            <a:r>
              <a:rPr lang="uk-UA" sz="1800" dirty="0">
                <a:solidFill>
                  <a:schemeClr val="bg1"/>
                </a:solidFill>
                <a:latin typeface="Times New Roman" panose="02020603050405020304" pitchFamily="18" charset="0"/>
                <a:cs typeface="Times New Roman" panose="02020603050405020304" pitchFamily="18" charset="0"/>
              </a:rPr>
              <a:t> catering establishments is 24</a:t>
            </a:r>
          </a:p>
          <a:p>
            <a:pPr algn="just">
              <a:buClrTx/>
            </a:pPr>
            <a:r>
              <a:rPr lang="en-US" sz="1800" dirty="0">
                <a:solidFill>
                  <a:schemeClr val="bg1"/>
                </a:solidFill>
                <a:latin typeface="Times New Roman" panose="02020603050405020304" pitchFamily="18" charset="0"/>
                <a:cs typeface="Times New Roman" panose="02020603050405020304" pitchFamily="18" charset="0"/>
              </a:rPr>
              <a:t>Quantity establishments</a:t>
            </a:r>
            <a:r>
              <a:rPr lang="uk-UA" sz="1800" dirty="0">
                <a:solidFill>
                  <a:schemeClr val="bg1"/>
                </a:solidFill>
                <a:latin typeface="Times New Roman" panose="02020603050405020304" pitchFamily="18" charset="0"/>
                <a:cs typeface="Times New Roman" panose="02020603050405020304" pitchFamily="18" charset="0"/>
              </a:rPr>
              <a:t> that provide household services is 93.</a:t>
            </a:r>
            <a:r>
              <a:rPr lang="uk-UA" sz="1800" dirty="0">
                <a:latin typeface="Times New Roman" panose="02020603050405020304" pitchFamily="18" charset="0"/>
                <a:cs typeface="Times New Roman" panose="02020603050405020304" pitchFamily="18" charset="0"/>
              </a:rPr>
              <a:t>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265" y="383852"/>
            <a:ext cx="5132605" cy="2968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4817" y="476164"/>
            <a:ext cx="6491112" cy="1482551"/>
          </a:xfrm>
        </p:spPr>
        <p:txBody>
          <a:bodyPr>
            <a:normAutofit/>
          </a:bodyPr>
          <a:lstStyle/>
          <a:p>
            <a:pPr algn="ct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a:t>
            </a: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conomic potential</a:t>
            </a:r>
            <a:endPar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28622" y="1996727"/>
            <a:ext cx="6490970" cy="4237990"/>
          </a:xfrm>
        </p:spPr>
        <p:txBody>
          <a:bodyPr>
            <a:normAutofit/>
          </a:bodyPr>
          <a:lstStyle/>
          <a:p>
            <a:pPr algn="just">
              <a:buClrTx/>
            </a:pPr>
            <a:r>
              <a:rPr lang="uk-UA" sz="1800" dirty="0">
                <a:solidFill>
                  <a:schemeClr val="bg1"/>
                </a:solidFill>
                <a:latin typeface="Times New Roman" panose="02020603050405020304" pitchFamily="18" charset="0"/>
                <a:cs typeface="Times New Roman" panose="02020603050405020304" pitchFamily="18" charset="0"/>
              </a:rPr>
              <a:t>The industrial infrastructure of the city is monofunctional and represented by two mines "Ternivska" and "Zakhidno-Donbaska" of "DTEK Pavlogradvugillia".</a:t>
            </a:r>
          </a:p>
          <a:p>
            <a:pPr algn="just">
              <a:buClrTx/>
            </a:pPr>
            <a:r>
              <a:rPr lang="uk-UA" sz="1800" dirty="0">
                <a:solidFill>
                  <a:schemeClr val="bg1"/>
                </a:solidFill>
                <a:latin typeface="Times New Roman" panose="02020603050405020304" pitchFamily="18" charset="0"/>
                <a:cs typeface="Times New Roman" panose="02020603050405020304" pitchFamily="18" charset="0"/>
              </a:rPr>
              <a:t>The municipal enterprise "Ternivske Housing and Communal Enterprise" operates in the city, which provides a full range of communal services to residents.</a:t>
            </a:r>
          </a:p>
          <a:p>
            <a:pPr algn="just">
              <a:buClrTx/>
            </a:pPr>
            <a:r>
              <a:rPr lang="en-US" sz="1800" b="0" i="0" dirty="0">
                <a:solidFill>
                  <a:schemeClr val="bg1"/>
                </a:solidFill>
                <a:effectLst/>
                <a:latin typeface="Times New Roman" panose="02020603050405020304" pitchFamily="18" charset="0"/>
                <a:cs typeface="Times New Roman" panose="02020603050405020304" pitchFamily="18" charset="0"/>
              </a:rPr>
              <a:t>The nearest nodal railway station is the city of Pavlograd, located 23 km west of Ternivka.</a:t>
            </a:r>
          </a:p>
          <a:p>
            <a:pPr algn="just">
              <a:buClrTx/>
            </a:pPr>
            <a:r>
              <a:rPr sz="1800" dirty="0">
                <a:solidFill>
                  <a:schemeClr val="bg1"/>
                </a:solidFill>
                <a:latin typeface="Times New Roman" panose="02020603050405020304" pitchFamily="18" charset="0"/>
                <a:cs typeface="Times New Roman" panose="02020603050405020304" pitchFamily="18" charset="0"/>
              </a:rPr>
              <a:t>The distance to the regional center is 100 km and passes along the E50 highway, which coincides with the M04. Connections with populated areas of the region and Ukraine are provided by a network of local highways.</a:t>
            </a:r>
          </a:p>
        </p:txBody>
      </p:sp>
      <p:pic>
        <p:nvPicPr>
          <p:cNvPr id="5" name="Рисунок 4"/>
          <p:cNvPicPr>
            <a:picLocks noChangeAspect="1"/>
          </p:cNvPicPr>
          <p:nvPr/>
        </p:nvPicPr>
        <p:blipFill>
          <a:blip r:embed="rId3"/>
          <a:stretch>
            <a:fillRect/>
          </a:stretch>
        </p:blipFill>
        <p:spPr>
          <a:xfrm>
            <a:off x="6875929" y="514177"/>
            <a:ext cx="4973806" cy="2821305"/>
          </a:xfrm>
          <a:prstGeom prst="rect">
            <a:avLst/>
          </a:prstGeom>
        </p:spPr>
      </p:pic>
      <p:pic>
        <p:nvPicPr>
          <p:cNvPr id="7" name="Рисунок 6"/>
          <p:cNvPicPr>
            <a:picLocks noChangeAspect="1"/>
          </p:cNvPicPr>
          <p:nvPr/>
        </p:nvPicPr>
        <p:blipFill>
          <a:blip r:embed="rId4"/>
          <a:stretch>
            <a:fillRect/>
          </a:stretch>
        </p:blipFill>
        <p:spPr>
          <a:xfrm>
            <a:off x="6875929" y="3522519"/>
            <a:ext cx="4973806" cy="299872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king PB Inclusive and Fair - Participatory Budgeting Project">
            <a:extLst>
              <a:ext uri="{FF2B5EF4-FFF2-40B4-BE49-F238E27FC236}">
                <a16:creationId xmlns:a16="http://schemas.microsoft.com/office/drawing/2014/main" id="{D583FE7E-A552-4031-A041-74F21EA5F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99" y="-170726"/>
            <a:ext cx="2018658" cy="134928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89401" y="649529"/>
            <a:ext cx="6876795" cy="1058062"/>
          </a:xfrm>
        </p:spPr>
        <p:txBody>
          <a:bodyPr>
            <a:normAutofit/>
          </a:bodyPr>
          <a:lstStyle/>
          <a:p>
            <a:pPr algn="ct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COMMUNITY</a:t>
            </a:r>
            <a:r>
              <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BUDGET</a:t>
            </a:r>
            <a:endParaRPr lang="uk-UA" sz="4400" b="1" cap="none"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03537" y="1457364"/>
            <a:ext cx="7248525" cy="4873625"/>
          </a:xfrm>
        </p:spPr>
        <p:txBody>
          <a:bodyPr>
            <a:noAutofit/>
          </a:bodyPr>
          <a:lstStyle/>
          <a:p>
            <a:pPr>
              <a:buClrTx/>
            </a:pPr>
            <a:r>
              <a:rPr lang="en-US" altLang="uk-UA" sz="1800" dirty="0">
                <a:solidFill>
                  <a:schemeClr val="bg1"/>
                </a:solidFill>
                <a:latin typeface="Times New Roman" panose="02020603050405020304" pitchFamily="18" charset="0"/>
                <a:cs typeface="Times New Roman" panose="02020603050405020304" pitchFamily="18" charset="0"/>
              </a:rPr>
              <a:t>T</a:t>
            </a:r>
            <a:r>
              <a:rPr lang="uk-UA" sz="1800" dirty="0">
                <a:solidFill>
                  <a:schemeClr val="bg1"/>
                </a:solidFill>
                <a:latin typeface="Times New Roman" panose="02020603050405020304" pitchFamily="18" charset="0"/>
                <a:cs typeface="Times New Roman" panose="02020603050405020304" pitchFamily="18" charset="0"/>
              </a:rPr>
              <a:t>he implementation of own revenues of the general fund of the community budget for 2023 amounted to 231,344.5 thousand UAH.</a:t>
            </a:r>
          </a:p>
          <a:p>
            <a:pPr>
              <a:buClrTx/>
            </a:pPr>
            <a:r>
              <a:rPr lang="uk-UA" sz="1800" dirty="0">
                <a:solidFill>
                  <a:schemeClr val="bg1"/>
                </a:solidFill>
                <a:latin typeface="Times New Roman" panose="02020603050405020304" pitchFamily="18" charset="0"/>
                <a:cs typeface="Times New Roman" panose="02020603050405020304" pitchFamily="18" charset="0"/>
              </a:rPr>
              <a:t>Income from personal income tax amounted to 193,033.2 thousand UAH.</a:t>
            </a:r>
          </a:p>
          <a:p>
            <a:pPr>
              <a:buClrTx/>
            </a:pPr>
            <a:r>
              <a:rPr lang="uk-UA" sz="1800" dirty="0">
                <a:solidFill>
                  <a:schemeClr val="bg1"/>
                </a:solidFill>
                <a:latin typeface="Times New Roman" panose="02020603050405020304" pitchFamily="18" charset="0"/>
                <a:cs typeface="Times New Roman" panose="02020603050405020304" pitchFamily="18" charset="0"/>
              </a:rPr>
              <a:t>Excise tax revenue from excise goods (products) fuel produced in Ukraine amounted to 259.6 thousand UAH.</a:t>
            </a:r>
          </a:p>
          <a:p>
            <a:pPr>
              <a:buClrTx/>
            </a:pPr>
            <a:r>
              <a:rPr lang="uk-UA" sz="1800" dirty="0">
                <a:solidFill>
                  <a:schemeClr val="bg1"/>
                </a:solidFill>
                <a:latin typeface="Times New Roman" panose="02020603050405020304" pitchFamily="18" charset="0"/>
                <a:cs typeface="Times New Roman" panose="02020603050405020304" pitchFamily="18" charset="0"/>
              </a:rPr>
              <a:t>8,927,000 UAH were received from the excise tax on the sale of excisable goods (alcohol products, beer, tobacco products) by business entities in the retail trade</a:t>
            </a:r>
          </a:p>
          <a:p>
            <a:pPr>
              <a:buClrTx/>
            </a:pPr>
            <a:r>
              <a:rPr lang="uk-UA" sz="1800" dirty="0">
                <a:solidFill>
                  <a:schemeClr val="bg1"/>
                </a:solidFill>
                <a:latin typeface="Times New Roman" panose="02020603050405020304" pitchFamily="18" charset="0"/>
                <a:cs typeface="Times New Roman" panose="02020603050405020304" pitchFamily="18" charset="0"/>
              </a:rPr>
              <a:t>Revenues from local taxes and fees amount to 26,493.0 thousand</a:t>
            </a:r>
            <a:r>
              <a:rPr lang="en-US" sz="1800" dirty="0">
                <a:solidFill>
                  <a:schemeClr val="bg1"/>
                </a:solidFill>
                <a:latin typeface="Times New Roman" panose="02020603050405020304" pitchFamily="18" charset="0"/>
                <a:cs typeface="Times New Roman" panose="02020603050405020304" pitchFamily="18" charset="0"/>
              </a:rPr>
              <a:t> </a:t>
            </a:r>
            <a:r>
              <a:rPr lang="uk-UA" sz="1800" dirty="0">
                <a:solidFill>
                  <a:schemeClr val="bg1"/>
                </a:solidFill>
                <a:latin typeface="Times New Roman" panose="02020603050405020304" pitchFamily="18" charset="0"/>
                <a:cs typeface="Times New Roman" panose="02020603050405020304" pitchFamily="18" charset="0"/>
              </a:rPr>
              <a:t>UAH.</a:t>
            </a:r>
          </a:p>
          <a:p>
            <a:pPr>
              <a:buClrTx/>
            </a:pPr>
            <a:r>
              <a:rPr lang="uk-UA" sz="1800" dirty="0">
                <a:solidFill>
                  <a:schemeClr val="bg1"/>
                </a:solidFill>
                <a:latin typeface="Times New Roman" panose="02020603050405020304" pitchFamily="18" charset="0"/>
                <a:cs typeface="Times New Roman" panose="02020603050405020304" pitchFamily="18" charset="0"/>
              </a:rPr>
              <a:t>In the total amount of community budget expenditures, the most specific weight is the expenditure on the social sphere of the city - education, medicine, social protection of the population, sports, youth policy (57.2%) and on the functioning of municipal housing and communal services of the city (25.3 %)</a:t>
            </a:r>
          </a:p>
        </p:txBody>
      </p:sp>
      <p:pic>
        <p:nvPicPr>
          <p:cNvPr id="4100" name="Picture 4" descr="Сумчанам пропонують долучитися до формування міського бюджету-2017">
            <a:extLst>
              <a:ext uri="{FF2B5EF4-FFF2-40B4-BE49-F238E27FC236}">
                <a16:creationId xmlns:a16="http://schemas.microsoft.com/office/drawing/2014/main" id="{FB88B32F-825D-4C14-ABBE-691E21373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712" y="4025744"/>
            <a:ext cx="3925129" cy="2132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9C539218-E22F-477F-8FE8-CD36E5627ABD}"/>
              </a:ext>
            </a:extLst>
          </p:cNvPr>
          <p:cNvPicPr>
            <a:picLocks noChangeAspect="1"/>
          </p:cNvPicPr>
          <p:nvPr/>
        </p:nvPicPr>
        <p:blipFill>
          <a:blip r:embed="rId4"/>
          <a:stretch>
            <a:fillRect/>
          </a:stretch>
        </p:blipFill>
        <p:spPr>
          <a:xfrm>
            <a:off x="8205194" y="779431"/>
            <a:ext cx="3438163" cy="22939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9AEF1282-A6E9-4912-8AB9-8ED69BF7097D}">
  <ds:schemaRefs/>
</ds:datastoreItem>
</file>

<file path=customXml/itemProps2.xml><?xml version="1.0" encoding="utf-8"?>
<ds:datastoreItem xmlns:ds="http://schemas.openxmlformats.org/officeDocument/2006/customXml" ds:itemID="{83E04B51-1D33-4F14-BBD7-79D7D27E2EE4}">
  <ds:schemaRefs/>
</ds:datastoreItem>
</file>

<file path=customXml/itemProps3.xml><?xml version="1.0" encoding="utf-8"?>
<ds:datastoreItem xmlns:ds="http://schemas.openxmlformats.org/officeDocument/2006/customXml" ds:itemID="{CC24F515-356D-4532-BE08-F6D7771916F0}">
  <ds:schemaRefs/>
</ds:datastoreItem>
</file>

<file path=docProps/app.xml><?xml version="1.0" encoding="utf-8"?>
<Properties xmlns="http://schemas.openxmlformats.org/officeDocument/2006/extended-properties" xmlns:vt="http://schemas.openxmlformats.org/officeDocument/2006/docPropsVTypes">
  <Template>Slice</Template>
  <TotalTime>571</TotalTime>
  <Words>2219</Words>
  <Application>Microsoft Office PowerPoint</Application>
  <PresentationFormat>Широкоэкранный</PresentationFormat>
  <Paragraphs>115</Paragraphs>
  <Slides>18</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Arial Black</vt:lpstr>
      <vt:lpstr>Calibri</vt:lpstr>
      <vt:lpstr>Century Gothic</vt:lpstr>
      <vt:lpstr>Times New Roman</vt:lpstr>
      <vt:lpstr>Wingdings 3</vt:lpstr>
      <vt:lpstr>Сектор</vt:lpstr>
      <vt:lpstr>INVESTMENT PASSPORT of Ternivka urban TERRITORIAL COMMUNITY</vt:lpstr>
      <vt:lpstr>TABLE OF CONTENS</vt:lpstr>
      <vt:lpstr>HISTORICAL REFERENCE</vt:lpstr>
      <vt:lpstr>GENERAL INFORMATION</vt:lpstr>
      <vt:lpstr>Physico-geographical position</vt:lpstr>
      <vt:lpstr>Education, medicine, culture and leisure, sports</vt:lpstr>
      <vt:lpstr>LABOR RESOURCES</vt:lpstr>
      <vt:lpstr>Economic potential</vt:lpstr>
      <vt:lpstr>COMMUNITY BUDGET</vt:lpstr>
      <vt:lpstr>Investment development of the territory</vt:lpstr>
      <vt:lpstr>Factors of investment attractiveness</vt:lpstr>
      <vt:lpstr>Land plots attractive for investment</vt:lpstr>
      <vt:lpstr>Презентация PowerPoint</vt:lpstr>
      <vt:lpstr>Презентация PowerPoint</vt:lpstr>
      <vt:lpstr>Презентация PowerPoint</vt:lpstr>
      <vt:lpstr>Investment attractive objects</vt:lpstr>
      <vt:lpstr>Investment attractive objects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PASSPORT of ternivka urban TERRITORIAL COMMUNITY</dc:title>
  <dc:creator>Z Nataly</dc:creator>
  <cp:lastModifiedBy>Z Nataly</cp:lastModifiedBy>
  <cp:revision>152</cp:revision>
  <dcterms:created xsi:type="dcterms:W3CDTF">2024-10-25T06:17:00Z</dcterms:created>
  <dcterms:modified xsi:type="dcterms:W3CDTF">2024-10-29T13:33:37Z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109F5CE6BB3948ED943106B0D86AB567_13</vt:lpwstr>
  </property>
  <property fmtid="{D5CDD505-2E9C-101B-9397-08002B2CF9AE}" pid="4" name="KSOProductBuildVer">
    <vt:lpwstr>1049-12.2.0.18283</vt:lpwstr>
  </property>
</Properties>
</file>