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7"/>
  </p:notesMasterIdLst>
  <p:handoutMasterIdLst>
    <p:handoutMasterId r:id="rId48"/>
  </p:handoutMasterIdLst>
  <p:sldIdLst>
    <p:sldId id="258" r:id="rId5"/>
    <p:sldId id="267" r:id="rId6"/>
    <p:sldId id="304" r:id="rId7"/>
    <p:sldId id="270" r:id="rId8"/>
    <p:sldId id="269" r:id="rId9"/>
    <p:sldId id="286" r:id="rId10"/>
    <p:sldId id="332" r:id="rId11"/>
    <p:sldId id="271" r:id="rId12"/>
    <p:sldId id="285" r:id="rId13"/>
    <p:sldId id="300" r:id="rId14"/>
    <p:sldId id="292" r:id="rId15"/>
    <p:sldId id="287" r:id="rId16"/>
    <p:sldId id="299" r:id="rId17"/>
    <p:sldId id="293" r:id="rId18"/>
    <p:sldId id="294" r:id="rId19"/>
    <p:sldId id="298" r:id="rId20"/>
    <p:sldId id="289" r:id="rId21"/>
    <p:sldId id="295" r:id="rId22"/>
    <p:sldId id="290" r:id="rId23"/>
    <p:sldId id="291" r:id="rId24"/>
    <p:sldId id="273" r:id="rId25"/>
    <p:sldId id="274" r:id="rId26"/>
    <p:sldId id="308" r:id="rId27"/>
    <p:sldId id="306" r:id="rId28"/>
    <p:sldId id="328" r:id="rId29"/>
    <p:sldId id="329" r:id="rId30"/>
    <p:sldId id="330" r:id="rId31"/>
    <p:sldId id="318" r:id="rId32"/>
    <p:sldId id="319" r:id="rId33"/>
    <p:sldId id="320" r:id="rId34"/>
    <p:sldId id="325" r:id="rId35"/>
    <p:sldId id="326" r:id="rId36"/>
    <p:sldId id="315" r:id="rId37"/>
    <p:sldId id="316" r:id="rId38"/>
    <p:sldId id="265" r:id="rId39"/>
    <p:sldId id="313" r:id="rId40"/>
    <p:sldId id="333" r:id="rId41"/>
    <p:sldId id="278" r:id="rId42"/>
    <p:sldId id="280" r:id="rId43"/>
    <p:sldId id="281" r:id="rId44"/>
    <p:sldId id="297" r:id="rId45"/>
    <p:sldId id="31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1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6374" autoAdjust="0"/>
  </p:normalViewPr>
  <p:slideViewPr>
    <p:cSldViewPr snapToGrid="0">
      <p:cViewPr>
        <p:scale>
          <a:sx n="100" d="100"/>
          <a:sy n="100" d="100"/>
        </p:scale>
        <p:origin x="1074" y="3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B9A3D6-E84B-487C-B0F6-6F4BD93B91DF}" type="datetime1">
              <a:rPr lang="uk-UA" smtClean="0"/>
              <a:t>06.10.2025</a:t>
            </a:fld>
            <a:endParaRPr lang="uk-UA"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0FB2356-45F8-4CBB-BBF8-E3F4E0C0F34E}" type="slidenum">
              <a:rPr lang="uk-UA" smtClean="0"/>
              <a:t>‹#›</a:t>
            </a:fld>
            <a:endParaRPr lang="uk-UA"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noProof="0"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97010-7907-4CF7-B3E3-18120511FA56}" type="datetime1">
              <a:rPr lang="uk-UA" smtClean="0"/>
              <a:t>06.10.2025</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uk-UA" noProof="0"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UA" noProof="0" dirty="0"/>
              <a:t>Зразки заголовків</a:t>
            </a:r>
          </a:p>
          <a:p>
            <a:pPr lvl="1" rtl="0"/>
            <a:r>
              <a:rPr lang="uk-UA" noProof="0" dirty="0"/>
              <a:t>Другий рівень</a:t>
            </a:r>
          </a:p>
          <a:p>
            <a:pPr lvl="2" rtl="0"/>
            <a:r>
              <a:rPr lang="uk-UA" noProof="0" dirty="0"/>
              <a:t>Третій рівень</a:t>
            </a:r>
          </a:p>
          <a:p>
            <a:pPr lvl="3" rtl="0"/>
            <a:r>
              <a:rPr lang="uk-UA" noProof="0" dirty="0"/>
              <a:t>Четвертий рівень</a:t>
            </a:r>
          </a:p>
          <a:p>
            <a:pPr lvl="4" rtl="0"/>
            <a:r>
              <a:rPr lang="uk-UA" noProof="0" dirty="0"/>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noProof="0"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900A82-9926-4DBA-8BA5-A22EEB8ACF8E}" type="slidenum">
              <a:rPr lang="uk-UA" noProof="0" smtClean="0"/>
              <a:t>‹#›</a:t>
            </a:fld>
            <a:endParaRPr lang="uk-UA" noProof="0"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dirty="0"/>
          </a:p>
        </p:txBody>
      </p:sp>
      <p:sp>
        <p:nvSpPr>
          <p:cNvPr id="4" name="Місце для номера слайда 3"/>
          <p:cNvSpPr>
            <a:spLocks noGrp="1"/>
          </p:cNvSpPr>
          <p:nvPr>
            <p:ph type="sldNum" sz="quarter" idx="10"/>
          </p:nvPr>
        </p:nvSpPr>
        <p:spPr/>
        <p:txBody>
          <a:bodyPr rtlCol="0"/>
          <a:lstStyle/>
          <a:p>
            <a:pPr rtl="0"/>
            <a:fld id="{9C900A82-9926-4DBA-8BA5-A22EEB8ACF8E}" type="slidenum">
              <a:rPr lang="uk-UA" smtClean="0"/>
              <a:t>1</a:t>
            </a:fld>
            <a:endParaRPr lang="uk-U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18236-A437-1391-2E8D-92E92F1F0EF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3B14C36-51BF-EF93-D19A-B2C6F14423F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43D7DB1-FCCE-3A62-DBD9-6BA462FA6130}"/>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5100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2501-B21B-0217-7505-867CD92A457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6C261DE-DDB8-67FA-E9EC-D041E39AA96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A55C185-EE73-7DAE-CF8A-7A8F7646D177}"/>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12902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DD07-3A10-DEB8-2738-22C9CCD9B93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B75BB12-7AB4-2ECA-4213-D71C06F0639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FAB8B03-A977-21D3-3EB1-203BF92F9409}"/>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89255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A68-536F-7CA7-2A5F-3851E4EFE8A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52ED9D5-3A13-A1A0-1647-C22E2241ED4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B3A66AA-32E9-1145-BF96-8F8AA6C3C4FE}"/>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03130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CCFE-5812-AFB9-D205-C75C94452AB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7EB46CE-572E-2AE4-16F4-D685B02EF14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F856393-B7B1-11D7-7BD6-85DA6A9F49E3}"/>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1635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C096-F599-4D17-4F21-8F5A461C207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16F7335-89ED-B3F3-712D-1EE6BE3959F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7F4F761-7011-F93F-9C88-EEBE6A8C1C58}"/>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3302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DC3F-C14F-2F50-06CA-8DD4A451CD5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ECCF0E0-C85A-CF77-CF00-D7DE7DF2DC1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D35CBB7-A7DE-4FAD-5972-99109ECC7B9B}"/>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80142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ru-RU"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77D8E-280E-3274-AEF3-5F188449FBAB}"/>
            </a:ext>
          </a:extLst>
        </p:cNvPr>
        <p:cNvGrpSpPr/>
        <p:nvPr/>
      </p:nvGrpSpPr>
      <p:grpSpPr>
        <a:xfrm>
          <a:off x="0" y="0"/>
          <a:ext cx="0" cy="0"/>
          <a:chOff x="0" y="0"/>
          <a:chExt cx="0" cy="0"/>
        </a:xfrm>
      </p:grpSpPr>
      <p:sp>
        <p:nvSpPr>
          <p:cNvPr id="2" name="Замещающий образ слайда 1">
            <a:extLst>
              <a:ext uri="{FF2B5EF4-FFF2-40B4-BE49-F238E27FC236}">
                <a16:creationId xmlns:a16="http://schemas.microsoft.com/office/drawing/2014/main" id="{E4803036-1503-E163-E3B5-55378FC0AB7B}"/>
              </a:ext>
            </a:extLst>
          </p:cNvPr>
          <p:cNvSpPr>
            <a:spLocks noGrp="1" noRot="1" noChangeAspect="1"/>
          </p:cNvSpPr>
          <p:nvPr>
            <p:ph type="sldImg" idx="2"/>
          </p:nvPr>
        </p:nvSpPr>
        <p:spPr/>
      </p:sp>
      <p:sp>
        <p:nvSpPr>
          <p:cNvPr id="3" name="Замещающий текст 2">
            <a:extLst>
              <a:ext uri="{FF2B5EF4-FFF2-40B4-BE49-F238E27FC236}">
                <a16:creationId xmlns:a16="http://schemas.microsoft.com/office/drawing/2014/main" id="{19AB3B02-5FAE-EA0E-D7B5-6804189316D7}"/>
              </a:ext>
            </a:extLst>
          </p:cNvPr>
          <p:cNvSpPr>
            <a:spLocks noGrp="1"/>
          </p:cNvSpPr>
          <p:nvPr>
            <p:ph type="body" idx="3"/>
          </p:nvPr>
        </p:nvSpPr>
        <p:spPr/>
        <p:txBody>
          <a:bodyPr/>
          <a:lstStyle/>
          <a:p>
            <a:endParaRPr lang="ru-RU" altLang="en-US" dirty="0"/>
          </a:p>
        </p:txBody>
      </p:sp>
    </p:spTree>
    <p:extLst>
      <p:ext uri="{BB962C8B-B14F-4D97-AF65-F5344CB8AC3E}">
        <p14:creationId xmlns:p14="http://schemas.microsoft.com/office/powerpoint/2010/main" val="244138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01AA-9EEF-7672-123D-D12C2C49C6F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C9E4137-4A20-0EA0-B082-D80B5470786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10BCA4E-47C9-47FE-0707-469C5603D8A6}"/>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15196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86D6-DF32-6C78-2EBD-28099D1EB53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190443D-850C-0399-1E5C-B87985FF6FB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2B62E86-E31D-74FF-4AA6-246D88CC4F9A}"/>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36113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B6C15-E73D-0615-DF96-282717017C0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AA79A95-F89D-281C-61F1-FDB5A919457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26B9722-8350-D603-8F6A-FCD2B901F939}"/>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78877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6628-FAAE-61CD-124F-D755DA5ECF3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419104A-101C-74BA-321B-14A0F56B026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36ECC0E-42A2-178A-B421-9B1E90208299}"/>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69020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F8435-116E-497B-9607-051BF205939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ECEF2E2-DB2B-883F-C1CF-348C4E872D8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1A0A82B-1FD6-D746-F472-EB26D968B407}"/>
              </a:ext>
            </a:extLst>
          </p:cNvPr>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112814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4" name="Footer Placeholder 3"/>
          <p:cNvSpPr>
            <a:spLocks noGrp="1"/>
          </p:cNvSpPr>
          <p:nvPr>
            <p:ph type="ftr" sz="quarter" idx="11"/>
          </p:nvPr>
        </p:nvSpPr>
        <p:spPr/>
        <p:txBody>
          <a:bodyPr/>
          <a:lstStyle/>
          <a:p>
            <a:pPr rtl="0"/>
            <a:endParaRPr lang="uk-UA" noProof="0" dirty="0"/>
          </a:p>
        </p:txBody>
      </p:sp>
      <p:sp>
        <p:nvSpPr>
          <p:cNvPr id="5" name="Slide Number Placeholder 4"/>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42"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6331398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11"/>
          </p:nvPr>
        </p:nvSpPr>
        <p:spPr/>
        <p:txBody>
          <a:bodyPr/>
          <a:lstStyle/>
          <a:p>
            <a:pPr rtl="0"/>
            <a:endParaRPr lang="uk-UA" noProof="0" dirty="0"/>
          </a:p>
        </p:txBody>
      </p:sp>
      <p:sp>
        <p:nvSpPr>
          <p:cNvPr id="6" name="Slide Number Placeholder 5"/>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8" name="Footer Placeholder 7"/>
          <p:cNvSpPr>
            <a:spLocks noGrp="1"/>
          </p:cNvSpPr>
          <p:nvPr>
            <p:ph type="ftr" sz="quarter" idx="11"/>
          </p:nvPr>
        </p:nvSpPr>
        <p:spPr/>
        <p:txBody>
          <a:bodyPr/>
          <a:lstStyle/>
          <a:p>
            <a:pPr rtl="0"/>
            <a:endParaRPr lang="uk-UA" noProof="0" dirty="0"/>
          </a:p>
        </p:txBody>
      </p:sp>
      <p:sp>
        <p:nvSpPr>
          <p:cNvPr id="9" name="Slide Number Placeholder 8"/>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4" name="Footer Placeholder 3"/>
          <p:cNvSpPr>
            <a:spLocks noGrp="1"/>
          </p:cNvSpPr>
          <p:nvPr>
            <p:ph type="ftr" sz="quarter" idx="11"/>
          </p:nvPr>
        </p:nvSpPr>
        <p:spPr/>
        <p:txBody>
          <a:bodyPr/>
          <a:lstStyle/>
          <a:p>
            <a:pPr rtl="0"/>
            <a:endParaRPr lang="uk-UA" noProof="0" dirty="0"/>
          </a:p>
        </p:txBody>
      </p:sp>
      <p:sp>
        <p:nvSpPr>
          <p:cNvPr id="5" name="Slide Number Placeholder 4"/>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3" name="Footer Placeholder 2"/>
          <p:cNvSpPr>
            <a:spLocks noGrp="1"/>
          </p:cNvSpPr>
          <p:nvPr>
            <p:ph type="ftr" sz="quarter" idx="11"/>
          </p:nvPr>
        </p:nvSpPr>
        <p:spPr/>
        <p:txBody>
          <a:bodyPr/>
          <a:lstStyle/>
          <a:p>
            <a:pPr rtl="0"/>
            <a:endParaRPr lang="uk-UA" noProof="0" dirty="0"/>
          </a:p>
        </p:txBody>
      </p:sp>
      <p:sp>
        <p:nvSpPr>
          <p:cNvPr id="4" name="Slide Number Placeholder 3"/>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03888315-41BD-418C-B3D9-469E4A837C1D}" type="datetime1">
              <a:rPr lang="uk-UA" noProof="0" smtClean="0"/>
              <a:t>06.10.2025</a:t>
            </a:fld>
            <a:endParaRPr lang="uk-UA" noProof="0" dirty="0"/>
          </a:p>
        </p:txBody>
      </p:sp>
      <p:sp>
        <p:nvSpPr>
          <p:cNvPr id="6" name="Footer Placeholder 5"/>
          <p:cNvSpPr>
            <a:spLocks noGrp="1"/>
          </p:cNvSpPr>
          <p:nvPr>
            <p:ph type="ftr" sz="quarter" idx="11"/>
          </p:nvPr>
        </p:nvSpPr>
        <p:spPr/>
        <p:txBody>
          <a:bodyPr/>
          <a:lstStyle/>
          <a:p>
            <a:pPr rtl="0"/>
            <a:endParaRPr lang="uk-UA" noProof="0" dirty="0"/>
          </a:p>
        </p:txBody>
      </p:sp>
      <p:sp>
        <p:nvSpPr>
          <p:cNvPr id="7" name="Slide Number Placeholder 6"/>
          <p:cNvSpPr>
            <a:spLocks noGrp="1"/>
          </p:cNvSpPr>
          <p:nvPr>
            <p:ph type="sldNum" sz="quarter" idx="12"/>
          </p:nvPr>
        </p:nvSpPr>
        <p:spPr/>
        <p:txBody>
          <a:bodyPr/>
          <a:lstStyle/>
          <a:p>
            <a:pPr rtl="0"/>
            <a:fld id="{D57F1E4F-1CFF-5643-939E-217C01CDF565}" type="slidenum">
              <a:rPr lang="uk-UA" noProof="0" smtClean="0"/>
              <a:t>‹#›</a:t>
            </a:fld>
            <a:endParaRPr lang="uk-UA" noProof="0"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03888315-41BD-418C-B3D9-469E4A837C1D}" type="datetime1">
              <a:rPr lang="uk-UA" noProof="0" smtClean="0"/>
              <a:t>06.10.2025</a:t>
            </a:fld>
            <a:endParaRPr lang="uk-UA" noProof="0"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endParaRPr lang="uk-UA" noProof="0"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D57F1E4F-1CFF-5643-939E-217C01CDF565}" type="slidenum">
              <a:rPr lang="uk-UA" noProof="0" smtClean="0"/>
              <a:t>‹#›</a:t>
            </a:fld>
            <a:endParaRPr lang="uk-UA" noProof="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webp"/><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2.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65.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pn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71.png"/><Relationship Id="rId10" Type="http://schemas.openxmlformats.org/officeDocument/2006/relationships/image" Target="../media/image75.jpeg"/><Relationship Id="rId4" Type="http://schemas.openxmlformats.org/officeDocument/2006/relationships/image" Target="../media/image63.png"/><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jpg"/><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63.png"/><Relationship Id="rId4" Type="http://schemas.openxmlformats.org/officeDocument/2006/relationships/image" Target="../media/image2.png"/><Relationship Id="rId9"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9.jpg"/><Relationship Id="rId7"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80.jpg"/><Relationship Id="rId5" Type="http://schemas.openxmlformats.org/officeDocument/2006/relationships/image" Target="../media/image63.png"/><Relationship Id="rId10" Type="http://schemas.microsoft.com/office/2007/relationships/hdphoto" Target="../media/hdphoto8.wdp"/><Relationship Id="rId4" Type="http://schemas.openxmlformats.org/officeDocument/2006/relationships/image" Target="../media/image2.png"/><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84.png"/><Relationship Id="rId10" Type="http://schemas.microsoft.com/office/2007/relationships/hdphoto" Target="../media/hdphoto8.wdp"/><Relationship Id="rId4" Type="http://schemas.openxmlformats.org/officeDocument/2006/relationships/image" Target="../media/image83.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png"/><Relationship Id="rId7"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87.png"/><Relationship Id="rId4" Type="http://schemas.openxmlformats.org/officeDocument/2006/relationships/image" Target="../media/image63.png"/><Relationship Id="rId9"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90.jpe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2.png"/><Relationship Id="rId7"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63.png"/><Relationship Id="rId9" Type="http://schemas.openxmlformats.org/officeDocument/2006/relationships/image" Target="../media/image95.jpeg"/></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png"/><Relationship Id="rId7"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1.png"/><Relationship Id="rId10" Type="http://schemas.openxmlformats.org/officeDocument/2006/relationships/image" Target="../media/image100.jpeg"/><Relationship Id="rId4" Type="http://schemas.openxmlformats.org/officeDocument/2006/relationships/image" Target="../media/image63.png"/><Relationship Id="rId9" Type="http://schemas.openxmlformats.org/officeDocument/2006/relationships/image" Target="../media/image99.jpe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03.jpg"/><Relationship Id="rId5" Type="http://schemas.openxmlformats.org/officeDocument/2006/relationships/image" Target="../media/image63.png"/><Relationship Id="rId4" Type="http://schemas.openxmlformats.org/officeDocument/2006/relationships/image" Target="../media/image2.png"/><Relationship Id="rId9"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19.JP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hyperlink" Target="https://www.facebook.com/profile.php?id=100064532291970"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svg"/><Relationship Id="rId11" Type="http://schemas.openxmlformats.org/officeDocument/2006/relationships/hyperlink" Target="https://ternivka-rada.dp.gov.ua/" TargetMode="External"/><Relationship Id="rId5" Type="http://schemas.openxmlformats.org/officeDocument/2006/relationships/image" Target="../media/image113.png"/><Relationship Id="rId15" Type="http://schemas.openxmlformats.org/officeDocument/2006/relationships/image" Target="../media/image2.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 Id="rId1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есурс 3.png" descr="Ресурс 3.png">
            <a:extLst>
              <a:ext uri="{FF2B5EF4-FFF2-40B4-BE49-F238E27FC236}">
                <a16:creationId xmlns:a16="http://schemas.microsoft.com/office/drawing/2014/main" id="{AF8E96CB-7C7E-2889-314B-C1C8D7825AE5}"/>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2" name="Заголовок 1"/>
          <p:cNvSpPr>
            <a:spLocks noGrp="1"/>
          </p:cNvSpPr>
          <p:nvPr>
            <p:ph type="ctrTitle"/>
          </p:nvPr>
        </p:nvSpPr>
        <p:spPr>
          <a:xfrm>
            <a:off x="0" y="141605"/>
            <a:ext cx="12192000" cy="1445895"/>
          </a:xfrm>
        </p:spPr>
        <p:txBody>
          <a:bodyPr rtlCol="0">
            <a:noAutofit/>
          </a:bodyPr>
          <a:lstStyle/>
          <a:p>
            <a:pPr algn="ctr"/>
            <a:r>
              <a:rPr lang="uk-UA" sz="3600" b="1" cap="none" noProof="0"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rPr>
              <a:t>Інвестиційний паспорт </a:t>
            </a:r>
            <a:br>
              <a:rPr lang="uk-UA" sz="3600" b="1" cap="none" noProof="0"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rPr>
            </a:br>
            <a:r>
              <a:rPr lang="uk-UA" sz="3600" b="1" cap="none" noProof="0" dirty="0">
                <a:ln w="9525">
                  <a:solidFill>
                    <a:schemeClr val="bg1"/>
                  </a:solidFill>
                  <a:prstDash val="solid"/>
                </a:ln>
                <a:effectLst>
                  <a:outerShdw blurRad="12700" dist="38100" dir="2700000" algn="tl" rotWithShape="0">
                    <a:schemeClr val="bg1">
                      <a:lumMod val="50000"/>
                    </a:schemeClr>
                  </a:outerShdw>
                </a:effectLst>
              </a:rPr>
              <a:t>Тернівської міської територіальної громади</a:t>
            </a:r>
            <a:endParaRPr lang="uk-UA" sz="3600" b="1" cap="none" noProof="0"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endParaRPr>
          </a:p>
        </p:txBody>
      </p:sp>
      <p:pic>
        <p:nvPicPr>
          <p:cNvPr id="4" name="Рисунок 3"/>
          <p:cNvPicPr>
            <a:picLocks noChangeAspect="1"/>
          </p:cNvPicPr>
          <p:nvPr/>
        </p:nvPicPr>
        <p:blipFill>
          <a:blip r:embed="rId4"/>
          <a:stretch>
            <a:fillRect/>
          </a:stretch>
        </p:blipFill>
        <p:spPr>
          <a:xfrm>
            <a:off x="2811970" y="2072251"/>
            <a:ext cx="6568059" cy="4223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есурс 3.png" descr="Ресурс 3.png">
            <a:extLst>
              <a:ext uri="{FF2B5EF4-FFF2-40B4-BE49-F238E27FC236}">
                <a16:creationId xmlns:a16="http://schemas.microsoft.com/office/drawing/2014/main" id="{002BF861-54C4-7F47-933A-D41544C04B4B}"/>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7EBA-8E57-2C28-9613-1D1344B32BD0}"/>
            </a:ext>
          </a:extLst>
        </p:cNvPr>
        <p:cNvGrpSpPr/>
        <p:nvPr/>
      </p:nvGrpSpPr>
      <p:grpSpPr>
        <a:xfrm>
          <a:off x="0" y="0"/>
          <a:ext cx="0" cy="0"/>
          <a:chOff x="0" y="0"/>
          <a:chExt cx="0" cy="0"/>
        </a:xfrm>
      </p:grpSpPr>
      <p:pic>
        <p:nvPicPr>
          <p:cNvPr id="2" name="Ресурс 3.png" descr="Ресурс 3.png">
            <a:extLst>
              <a:ext uri="{FF2B5EF4-FFF2-40B4-BE49-F238E27FC236}">
                <a16:creationId xmlns:a16="http://schemas.microsoft.com/office/drawing/2014/main" id="{C8D0D57E-6E04-0FB6-0811-3CD459DC1D6C}"/>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pic>
        <p:nvPicPr>
          <p:cNvPr id="3" name="Ресурс 3.png" descr="Ресурс 3.png">
            <a:extLst>
              <a:ext uri="{FF2B5EF4-FFF2-40B4-BE49-F238E27FC236}">
                <a16:creationId xmlns:a16="http://schemas.microsoft.com/office/drawing/2014/main" id="{DFED8B0B-8DB1-7227-01EB-746031837FEC}"/>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pic>
        <p:nvPicPr>
          <p:cNvPr id="8" name="Рисунок 7">
            <a:extLst>
              <a:ext uri="{FF2B5EF4-FFF2-40B4-BE49-F238E27FC236}">
                <a16:creationId xmlns:a16="http://schemas.microsoft.com/office/drawing/2014/main" id="{89D81B00-8452-33FF-0A87-76E7033E6EFB}"/>
              </a:ext>
            </a:extLst>
          </p:cNvPr>
          <p:cNvPicPr>
            <a:picLocks noChangeAspect="1"/>
          </p:cNvPicPr>
          <p:nvPr/>
        </p:nvPicPr>
        <p:blipFill>
          <a:blip r:embed="rId3"/>
          <a:stretch>
            <a:fillRect/>
          </a:stretch>
        </p:blipFill>
        <p:spPr>
          <a:xfrm>
            <a:off x="540140" y="649408"/>
            <a:ext cx="4231885" cy="1928004"/>
          </a:xfrm>
          <a:prstGeom prst="rect">
            <a:avLst/>
          </a:prstGeom>
          <a:ln w="57150">
            <a:solidFill>
              <a:schemeClr val="tx1"/>
            </a:solidFill>
          </a:ln>
        </p:spPr>
      </p:pic>
      <p:sp>
        <p:nvSpPr>
          <p:cNvPr id="4" name="Текст 3">
            <a:extLst>
              <a:ext uri="{FF2B5EF4-FFF2-40B4-BE49-F238E27FC236}">
                <a16:creationId xmlns:a16="http://schemas.microsoft.com/office/drawing/2014/main" id="{DC64BFAC-826A-4966-B298-4CEA81D6A82B}"/>
              </a:ext>
            </a:extLst>
          </p:cNvPr>
          <p:cNvSpPr>
            <a:spLocks noGrp="1"/>
          </p:cNvSpPr>
          <p:nvPr>
            <p:ph type="body" sz="half" idx="2"/>
          </p:nvPr>
        </p:nvSpPr>
        <p:spPr>
          <a:xfrm>
            <a:off x="4848047" y="1086931"/>
            <a:ext cx="6745856" cy="2165230"/>
          </a:xfrm>
        </p:spPr>
        <p:txBody>
          <a:bodyPr>
            <a:noAutofit/>
          </a:bodyPr>
          <a:lstStyle/>
          <a:p>
            <a:pPr algn="just">
              <a:buClrTx/>
            </a:pPr>
            <a:r>
              <a:rPr lang="uk-UA" sz="2000" b="1" noProof="0" dirty="0">
                <a:solidFill>
                  <a:schemeClr val="bg1"/>
                </a:solidFill>
                <a:latin typeface="Monotype Corsiva" panose="03010101010201010101" pitchFamily="66" charset="0"/>
                <a:cs typeface="Times New Roman" panose="02020603050405020304" pitchFamily="18" charset="0"/>
              </a:rPr>
              <a:t>На сьогоднішній день в м.Тернівка діє 5 закладів загальної середньої освіти, 5 закладів дошкільної освіти, 1 позашкільний заклад освіти, 1 професійно-технічний заклад та 1 інклюзивно-ресурсний центр. </a:t>
            </a:r>
          </a:p>
          <a:p>
            <a:pPr algn="just">
              <a:buClrTx/>
            </a:pPr>
            <a:r>
              <a:rPr lang="uk-UA" sz="2000" b="1" noProof="0" dirty="0">
                <a:solidFill>
                  <a:schemeClr val="bg1"/>
                </a:solidFill>
                <a:latin typeface="Monotype Corsiva" panose="03010101010201010101" pitchFamily="66" charset="0"/>
                <a:cs typeface="Times New Roman" panose="02020603050405020304" pitchFamily="18" charset="0"/>
              </a:rPr>
              <a:t>Завдяки створенню у закладах освіти обладнаних бомбосховищ - перехід на систему змішаного навчання було здійснено одними з перших в Дніпропетровській області.</a:t>
            </a:r>
          </a:p>
          <a:p>
            <a:pPr algn="just">
              <a:buClrTx/>
            </a:pPr>
            <a:endParaRPr lang="uk-UA" sz="1800" b="1" noProof="0" dirty="0">
              <a:solidFill>
                <a:schemeClr val="bg1"/>
              </a:solidFill>
              <a:latin typeface="Monotype Corsiva" panose="03010101010201010101" pitchFamily="66" charset="0"/>
              <a:cs typeface="Times New Roman" panose="02020603050405020304" pitchFamily="18" charset="0"/>
            </a:endParaRPr>
          </a:p>
        </p:txBody>
      </p:sp>
      <p:sp>
        <p:nvSpPr>
          <p:cNvPr id="11" name="Заголовок 1">
            <a:extLst>
              <a:ext uri="{FF2B5EF4-FFF2-40B4-BE49-F238E27FC236}">
                <a16:creationId xmlns:a16="http://schemas.microsoft.com/office/drawing/2014/main" id="{9CCADD3B-612C-DC5B-5B4D-A36E46535537}"/>
              </a:ext>
            </a:extLst>
          </p:cNvPr>
          <p:cNvSpPr txBox="1">
            <a:spLocks/>
          </p:cNvSpPr>
          <p:nvPr/>
        </p:nvSpPr>
        <p:spPr>
          <a:xfrm>
            <a:off x="5072334" y="250164"/>
            <a:ext cx="5978106" cy="737303"/>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Освіта</a:t>
            </a:r>
          </a:p>
        </p:txBody>
      </p:sp>
      <p:pic>
        <p:nvPicPr>
          <p:cNvPr id="6" name="Объект 5">
            <a:extLst>
              <a:ext uri="{FF2B5EF4-FFF2-40B4-BE49-F238E27FC236}">
                <a16:creationId xmlns:a16="http://schemas.microsoft.com/office/drawing/2014/main" id="{890F0B91-03C6-3DB8-BE1F-807D96AF9DE2}"/>
              </a:ext>
            </a:extLst>
          </p:cNvPr>
          <p:cNvPicPr>
            <a:picLocks noGrp="1" noChangeAspect="1"/>
          </p:cNvPicPr>
          <p:nvPr>
            <p:ph idx="1"/>
          </p:nvPr>
        </p:nvPicPr>
        <p:blipFill>
          <a:blip r:embed="rId4"/>
          <a:stretch>
            <a:fillRect/>
          </a:stretch>
        </p:blipFill>
        <p:spPr>
          <a:xfrm>
            <a:off x="537565" y="2582862"/>
            <a:ext cx="4239224" cy="1911500"/>
          </a:xfrm>
          <a:ln w="57150">
            <a:solidFill>
              <a:schemeClr val="tx1"/>
            </a:solidFill>
          </a:ln>
        </p:spPr>
      </p:pic>
      <p:pic>
        <p:nvPicPr>
          <p:cNvPr id="10" name="Рисунок 9">
            <a:extLst>
              <a:ext uri="{FF2B5EF4-FFF2-40B4-BE49-F238E27FC236}">
                <a16:creationId xmlns:a16="http://schemas.microsoft.com/office/drawing/2014/main" id="{57753A44-64C6-BB13-287D-C339CC8CA408}"/>
              </a:ext>
            </a:extLst>
          </p:cNvPr>
          <p:cNvPicPr>
            <a:picLocks noChangeAspect="1"/>
          </p:cNvPicPr>
          <p:nvPr/>
        </p:nvPicPr>
        <p:blipFill>
          <a:blip r:embed="rId5"/>
          <a:stretch>
            <a:fillRect/>
          </a:stretch>
        </p:blipFill>
        <p:spPr>
          <a:xfrm>
            <a:off x="537715" y="4490047"/>
            <a:ext cx="4241321" cy="1919379"/>
          </a:xfrm>
          <a:prstGeom prst="rect">
            <a:avLst/>
          </a:prstGeom>
          <a:ln w="57150">
            <a:solidFill>
              <a:schemeClr val="tx1"/>
            </a:solidFill>
          </a:ln>
        </p:spPr>
      </p:pic>
      <p:pic>
        <p:nvPicPr>
          <p:cNvPr id="13" name="Рисунок 12">
            <a:extLst>
              <a:ext uri="{FF2B5EF4-FFF2-40B4-BE49-F238E27FC236}">
                <a16:creationId xmlns:a16="http://schemas.microsoft.com/office/drawing/2014/main" id="{9B69242B-17B6-33B4-D214-EB1FFD5CDAF7}"/>
              </a:ext>
            </a:extLst>
          </p:cNvPr>
          <p:cNvPicPr>
            <a:picLocks noChangeAspect="1"/>
          </p:cNvPicPr>
          <p:nvPr/>
        </p:nvPicPr>
        <p:blipFill>
          <a:blip r:embed="rId6"/>
          <a:stretch>
            <a:fillRect/>
          </a:stretch>
        </p:blipFill>
        <p:spPr>
          <a:xfrm>
            <a:off x="4831079" y="3251867"/>
            <a:ext cx="6874965" cy="3153779"/>
          </a:xfrm>
          <a:prstGeom prst="rect">
            <a:avLst/>
          </a:prstGeom>
          <a:ln w="57150">
            <a:solidFill>
              <a:schemeClr val="tx1"/>
            </a:solidFill>
          </a:ln>
        </p:spPr>
      </p:pic>
    </p:spTree>
    <p:extLst>
      <p:ext uri="{BB962C8B-B14F-4D97-AF65-F5344CB8AC3E}">
        <p14:creationId xmlns:p14="http://schemas.microsoft.com/office/powerpoint/2010/main" val="40429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есурс 3.png" descr="Ресурс 3.png">
            <a:extLst>
              <a:ext uri="{FF2B5EF4-FFF2-40B4-BE49-F238E27FC236}">
                <a16:creationId xmlns:a16="http://schemas.microsoft.com/office/drawing/2014/main" id="{D30990D1-7A27-9FD0-BD81-1A41AF40A221}"/>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
        <p:nvSpPr>
          <p:cNvPr id="3" name="Текст 2">
            <a:extLst>
              <a:ext uri="{FF2B5EF4-FFF2-40B4-BE49-F238E27FC236}">
                <a16:creationId xmlns:a16="http://schemas.microsoft.com/office/drawing/2014/main" id="{953B11B7-B65A-05D5-380D-71E55E972E61}"/>
              </a:ext>
            </a:extLst>
          </p:cNvPr>
          <p:cNvSpPr>
            <a:spLocks noGrp="1"/>
          </p:cNvSpPr>
          <p:nvPr>
            <p:ph type="body" idx="1"/>
          </p:nvPr>
        </p:nvSpPr>
        <p:spPr>
          <a:xfrm>
            <a:off x="1017369" y="1418806"/>
            <a:ext cx="5055628" cy="576262"/>
          </a:xfrm>
        </p:spPr>
        <p:txBody>
          <a:bodyPr/>
          <a:lstStyle/>
          <a:p>
            <a:pPr algn="ctr"/>
            <a:r>
              <a:rPr lang="uk-UA" sz="2000" b="1" noProof="0" dirty="0">
                <a:solidFill>
                  <a:schemeClr val="bg1"/>
                </a:solidFill>
              </a:rPr>
              <a:t>Центральна міська лікарня Тернівської міської ради</a:t>
            </a:r>
          </a:p>
        </p:txBody>
      </p:sp>
      <p:sp>
        <p:nvSpPr>
          <p:cNvPr id="5" name="Текст 4">
            <a:extLst>
              <a:ext uri="{FF2B5EF4-FFF2-40B4-BE49-F238E27FC236}">
                <a16:creationId xmlns:a16="http://schemas.microsoft.com/office/drawing/2014/main" id="{2683AFC6-2C86-EB7B-1A8B-0B36A6223691}"/>
              </a:ext>
            </a:extLst>
          </p:cNvPr>
          <p:cNvSpPr>
            <a:spLocks noGrp="1"/>
          </p:cNvSpPr>
          <p:nvPr>
            <p:ph type="body" sz="quarter" idx="3"/>
          </p:nvPr>
        </p:nvSpPr>
        <p:spPr>
          <a:xfrm>
            <a:off x="6167887" y="1436959"/>
            <a:ext cx="4951442" cy="576262"/>
          </a:xfrm>
        </p:spPr>
        <p:txBody>
          <a:bodyPr/>
          <a:lstStyle/>
          <a:p>
            <a:pPr algn="ctr"/>
            <a:r>
              <a:rPr lang="uk-UA" sz="2000" b="1" noProof="0" dirty="0">
                <a:solidFill>
                  <a:schemeClr val="bg1"/>
                </a:solidFill>
              </a:rPr>
              <a:t>Центр первинної медико - санітарної допомоги</a:t>
            </a:r>
          </a:p>
        </p:txBody>
      </p:sp>
      <p:sp>
        <p:nvSpPr>
          <p:cNvPr id="10" name="TextBox 9">
            <a:extLst>
              <a:ext uri="{FF2B5EF4-FFF2-40B4-BE49-F238E27FC236}">
                <a16:creationId xmlns:a16="http://schemas.microsoft.com/office/drawing/2014/main" id="{E73C67BA-A734-FBE3-646E-DD1B56432403}"/>
              </a:ext>
            </a:extLst>
          </p:cNvPr>
          <p:cNvSpPr txBox="1"/>
          <p:nvPr/>
        </p:nvSpPr>
        <p:spPr>
          <a:xfrm>
            <a:off x="1096274" y="5696010"/>
            <a:ext cx="9998734" cy="1015663"/>
          </a:xfrm>
          <a:prstGeom prst="rect">
            <a:avLst/>
          </a:prstGeom>
          <a:noFill/>
        </p:spPr>
        <p:txBody>
          <a:bodyPr wrap="square">
            <a:spAutoFit/>
          </a:bodyPr>
          <a:lstStyle/>
          <a:p>
            <a:pPr algn="just">
              <a:buClrTx/>
            </a:pPr>
            <a:r>
              <a:rPr lang="uk-UA" sz="2000" b="1" noProof="0" dirty="0">
                <a:solidFill>
                  <a:schemeClr val="bg1"/>
                </a:solidFill>
                <a:latin typeface="Monotype Corsiva" panose="03010101010201010101" pitchFamily="66" charset="0"/>
                <a:ea typeface="Microsoft Himalaya" panose="01010100010101010101" pitchFamily="2" charset="0"/>
                <a:cs typeface="Microsoft Himalaya" panose="01010100010101010101" pitchFamily="2" charset="0"/>
              </a:rPr>
              <a:t>Сфера охорони здоров’я м.Тернівка складається з КНП «Центр первинної медико-санітарної допомоги м.Тернівки» (3 амбулаторії), КНП «Тернівська центральна міська лікарня» Тернівської міської ради» та 11 приватних медичних кабінетів.</a:t>
            </a:r>
          </a:p>
        </p:txBody>
      </p:sp>
      <p:sp>
        <p:nvSpPr>
          <p:cNvPr id="11" name="Заголовок 1">
            <a:extLst>
              <a:ext uri="{FF2B5EF4-FFF2-40B4-BE49-F238E27FC236}">
                <a16:creationId xmlns:a16="http://schemas.microsoft.com/office/drawing/2014/main" id="{09F221C5-F448-B456-5995-B1A24A92A0A0}"/>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Охорона здоров’я</a:t>
            </a:r>
          </a:p>
        </p:txBody>
      </p:sp>
      <p:pic>
        <p:nvPicPr>
          <p:cNvPr id="29" name="Объект 28">
            <a:extLst>
              <a:ext uri="{FF2B5EF4-FFF2-40B4-BE49-F238E27FC236}">
                <a16:creationId xmlns:a16="http://schemas.microsoft.com/office/drawing/2014/main" id="{2A9C3DBF-ED4F-5A46-137F-F32D72B25F40}"/>
              </a:ext>
            </a:extLst>
          </p:cNvPr>
          <p:cNvPicPr>
            <a:picLocks noGrp="1" noChangeAspect="1"/>
          </p:cNvPicPr>
          <p:nvPr>
            <p:ph sz="quarter" idx="4"/>
          </p:nvPr>
        </p:nvPicPr>
        <p:blipFill>
          <a:blip r:embed="rId3"/>
          <a:srcRect l="23450" t="43575" r="27635" b="26810"/>
          <a:stretch/>
        </p:blipFill>
        <p:spPr>
          <a:xfrm>
            <a:off x="998379" y="2189024"/>
            <a:ext cx="10188699" cy="3469904"/>
          </a:xfrm>
        </p:spPr>
      </p:pic>
      <p:pic>
        <p:nvPicPr>
          <p:cNvPr id="2" name="Ресурс 3.png" descr="Ресурс 3.png">
            <a:extLst>
              <a:ext uri="{FF2B5EF4-FFF2-40B4-BE49-F238E27FC236}">
                <a16:creationId xmlns:a16="http://schemas.microsoft.com/office/drawing/2014/main" id="{B57330FD-EBD5-8830-0CD6-B594706AE53A}"/>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spTree>
    <p:extLst>
      <p:ext uri="{BB962C8B-B14F-4D97-AF65-F5344CB8AC3E}">
        <p14:creationId xmlns:p14="http://schemas.microsoft.com/office/powerpoint/2010/main" val="377667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2FF0-93F6-43FE-0F3C-31D51717EF4F}"/>
            </a:ext>
          </a:extLst>
        </p:cNvPr>
        <p:cNvGrpSpPr/>
        <p:nvPr/>
      </p:nvGrpSpPr>
      <p:grpSpPr>
        <a:xfrm>
          <a:off x="0" y="0"/>
          <a:ext cx="0" cy="0"/>
          <a:chOff x="0" y="0"/>
          <a:chExt cx="0" cy="0"/>
        </a:xfrm>
      </p:grpSpPr>
      <p:pic>
        <p:nvPicPr>
          <p:cNvPr id="4" name="Ресурс 3.png" descr="Ресурс 3.png">
            <a:extLst>
              <a:ext uri="{FF2B5EF4-FFF2-40B4-BE49-F238E27FC236}">
                <a16:creationId xmlns:a16="http://schemas.microsoft.com/office/drawing/2014/main" id="{BF83D504-E7E7-9287-1AB4-32CB8D657EE3}"/>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sp>
        <p:nvSpPr>
          <p:cNvPr id="5" name="Заголовок 1">
            <a:extLst>
              <a:ext uri="{FF2B5EF4-FFF2-40B4-BE49-F238E27FC236}">
                <a16:creationId xmlns:a16="http://schemas.microsoft.com/office/drawing/2014/main" id="{708602F4-4DFC-1466-F19D-65F66D744B65}"/>
              </a:ext>
            </a:extLst>
          </p:cNvPr>
          <p:cNvSpPr>
            <a:spLocks noGrp="1"/>
          </p:cNvSpPr>
          <p:nvPr>
            <p:ph type="title"/>
          </p:nvPr>
        </p:nvSpPr>
        <p:spPr>
          <a:xfrm>
            <a:off x="0" y="0"/>
            <a:ext cx="12192000" cy="845389"/>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Культура</a:t>
            </a:r>
          </a:p>
        </p:txBody>
      </p:sp>
      <p:pic>
        <p:nvPicPr>
          <p:cNvPr id="12" name="Объект 11">
            <a:extLst>
              <a:ext uri="{FF2B5EF4-FFF2-40B4-BE49-F238E27FC236}">
                <a16:creationId xmlns:a16="http://schemas.microsoft.com/office/drawing/2014/main" id="{2AE10432-BDA0-EFD1-6E6C-8AEC197B48D0}"/>
              </a:ext>
            </a:extLst>
          </p:cNvPr>
          <p:cNvPicPr>
            <a:picLocks noGrp="1" noChangeAspect="1"/>
          </p:cNvPicPr>
          <p:nvPr>
            <p:ph sz="half" idx="1"/>
          </p:nvPr>
        </p:nvPicPr>
        <p:blipFill>
          <a:blip r:embed="rId3"/>
          <a:srcRect l="29675" t="28934" r="11667" b="8262"/>
          <a:stretch/>
        </p:blipFill>
        <p:spPr>
          <a:xfrm>
            <a:off x="1130059" y="836762"/>
            <a:ext cx="9661587" cy="5818754"/>
          </a:xfrm>
        </p:spPr>
      </p:pic>
      <p:pic>
        <p:nvPicPr>
          <p:cNvPr id="3" name="Рисунок 2">
            <a:extLst>
              <a:ext uri="{FF2B5EF4-FFF2-40B4-BE49-F238E27FC236}">
                <a16:creationId xmlns:a16="http://schemas.microsoft.com/office/drawing/2014/main" id="{831CBD4A-EB93-8ADF-0C56-ECC5EEADA62D}"/>
              </a:ext>
            </a:extLst>
          </p:cNvPr>
          <p:cNvPicPr>
            <a:picLocks noChangeAspect="1"/>
          </p:cNvPicPr>
          <p:nvPr/>
        </p:nvPicPr>
        <p:blipFill>
          <a:blip r:embed="rId4"/>
          <a:stretch>
            <a:fillRect/>
          </a:stretch>
        </p:blipFill>
        <p:spPr>
          <a:xfrm>
            <a:off x="4710022" y="2782393"/>
            <a:ext cx="2475781" cy="1887217"/>
          </a:xfrm>
          <a:prstGeom prst="rect">
            <a:avLst/>
          </a:prstGeom>
        </p:spPr>
      </p:pic>
      <p:pic>
        <p:nvPicPr>
          <p:cNvPr id="6" name="Ресурс 3.png" descr="Ресурс 3.png">
            <a:extLst>
              <a:ext uri="{FF2B5EF4-FFF2-40B4-BE49-F238E27FC236}">
                <a16:creationId xmlns:a16="http://schemas.microsoft.com/office/drawing/2014/main" id="{E2AE670D-E77A-EF33-8DF0-E71AF94EFFC2}"/>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2340560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85CFF-ACBC-8B0B-D46B-85B998AA2110}"/>
            </a:ext>
          </a:extLst>
        </p:cNvPr>
        <p:cNvGrpSpPr/>
        <p:nvPr/>
      </p:nvGrpSpPr>
      <p:grpSpPr>
        <a:xfrm>
          <a:off x="0" y="0"/>
          <a:ext cx="0" cy="0"/>
          <a:chOff x="0" y="0"/>
          <a:chExt cx="0" cy="0"/>
        </a:xfrm>
      </p:grpSpPr>
      <p:sp>
        <p:nvSpPr>
          <p:cNvPr id="11" name="Заголовок 1">
            <a:extLst>
              <a:ext uri="{FF2B5EF4-FFF2-40B4-BE49-F238E27FC236}">
                <a16:creationId xmlns:a16="http://schemas.microsoft.com/office/drawing/2014/main" id="{E6762F4C-C3D4-FEEB-2720-46B524A18694}"/>
              </a:ext>
            </a:extLst>
          </p:cNvPr>
          <p:cNvSpPr txBox="1">
            <a:spLocks/>
          </p:cNvSpPr>
          <p:nvPr/>
        </p:nvSpPr>
        <p:spPr>
          <a:xfrm>
            <a:off x="0" y="77637"/>
            <a:ext cx="12192000" cy="737303"/>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Культура</a:t>
            </a:r>
          </a:p>
        </p:txBody>
      </p:sp>
      <p:pic>
        <p:nvPicPr>
          <p:cNvPr id="6" name="Объект 5">
            <a:extLst>
              <a:ext uri="{FF2B5EF4-FFF2-40B4-BE49-F238E27FC236}">
                <a16:creationId xmlns:a16="http://schemas.microsoft.com/office/drawing/2014/main" id="{B5779807-CA5A-1883-D02C-37745534EEC0}"/>
              </a:ext>
            </a:extLst>
          </p:cNvPr>
          <p:cNvPicPr>
            <a:picLocks noGrp="1" noChangeAspect="1"/>
          </p:cNvPicPr>
          <p:nvPr>
            <p:ph idx="1"/>
          </p:nvPr>
        </p:nvPicPr>
        <p:blipFill>
          <a:blip r:embed="rId2"/>
          <a:srcRect b="22923"/>
          <a:stretch/>
        </p:blipFill>
        <p:spPr>
          <a:xfrm>
            <a:off x="572071" y="4550663"/>
            <a:ext cx="4767680" cy="1798379"/>
          </a:xfrm>
          <a:ln w="38100">
            <a:solidFill>
              <a:schemeClr val="tx1"/>
            </a:solidFill>
          </a:ln>
        </p:spPr>
      </p:pic>
      <p:pic>
        <p:nvPicPr>
          <p:cNvPr id="10" name="Рисунок 9">
            <a:extLst>
              <a:ext uri="{FF2B5EF4-FFF2-40B4-BE49-F238E27FC236}">
                <a16:creationId xmlns:a16="http://schemas.microsoft.com/office/drawing/2014/main" id="{BA38AF6D-0530-F2AE-AEEB-3C4D531690B7}"/>
              </a:ext>
            </a:extLst>
          </p:cNvPr>
          <p:cNvPicPr>
            <a:picLocks noChangeAspect="1"/>
          </p:cNvPicPr>
          <p:nvPr/>
        </p:nvPicPr>
        <p:blipFill>
          <a:blip r:embed="rId3"/>
          <a:srcRect r="23888"/>
          <a:stretch/>
        </p:blipFill>
        <p:spPr>
          <a:xfrm>
            <a:off x="566703" y="2838129"/>
            <a:ext cx="2271388" cy="1716578"/>
          </a:xfrm>
          <a:prstGeom prst="rect">
            <a:avLst/>
          </a:prstGeom>
          <a:ln w="38100">
            <a:solidFill>
              <a:schemeClr val="tx1"/>
            </a:solidFill>
          </a:ln>
        </p:spPr>
      </p:pic>
      <p:pic>
        <p:nvPicPr>
          <p:cNvPr id="13" name="Рисунок 12">
            <a:extLst>
              <a:ext uri="{FF2B5EF4-FFF2-40B4-BE49-F238E27FC236}">
                <a16:creationId xmlns:a16="http://schemas.microsoft.com/office/drawing/2014/main" id="{E2F6746C-6AA7-D8E0-D66A-DEB8529A7A1A}"/>
              </a:ext>
            </a:extLst>
          </p:cNvPr>
          <p:cNvPicPr>
            <a:picLocks noChangeAspect="1"/>
          </p:cNvPicPr>
          <p:nvPr/>
        </p:nvPicPr>
        <p:blipFill>
          <a:blip r:embed="rId4"/>
          <a:stretch>
            <a:fillRect/>
          </a:stretch>
        </p:blipFill>
        <p:spPr>
          <a:xfrm>
            <a:off x="569343" y="1052423"/>
            <a:ext cx="2268747" cy="1781983"/>
          </a:xfrm>
          <a:prstGeom prst="rect">
            <a:avLst/>
          </a:prstGeom>
          <a:ln w="38100">
            <a:solidFill>
              <a:schemeClr val="tx1"/>
            </a:solidFill>
          </a:ln>
        </p:spPr>
      </p:pic>
      <p:pic>
        <p:nvPicPr>
          <p:cNvPr id="15" name="Рисунок 14">
            <a:extLst>
              <a:ext uri="{FF2B5EF4-FFF2-40B4-BE49-F238E27FC236}">
                <a16:creationId xmlns:a16="http://schemas.microsoft.com/office/drawing/2014/main" id="{2C2B0AF1-8D5F-C36A-5988-78054567AEE8}"/>
              </a:ext>
            </a:extLst>
          </p:cNvPr>
          <p:cNvPicPr>
            <a:picLocks noChangeAspect="1"/>
          </p:cNvPicPr>
          <p:nvPr/>
        </p:nvPicPr>
        <p:blipFill>
          <a:blip r:embed="rId5"/>
          <a:stretch>
            <a:fillRect/>
          </a:stretch>
        </p:blipFill>
        <p:spPr>
          <a:xfrm>
            <a:off x="2838091" y="1052421"/>
            <a:ext cx="2499915" cy="3502325"/>
          </a:xfrm>
          <a:prstGeom prst="rect">
            <a:avLst/>
          </a:prstGeom>
          <a:ln w="38100">
            <a:solidFill>
              <a:schemeClr val="tx1"/>
            </a:solidFill>
          </a:ln>
        </p:spPr>
      </p:pic>
      <p:pic>
        <p:nvPicPr>
          <p:cNvPr id="2" name="Ресурс 3.png" descr="Ресурс 3.png">
            <a:extLst>
              <a:ext uri="{FF2B5EF4-FFF2-40B4-BE49-F238E27FC236}">
                <a16:creationId xmlns:a16="http://schemas.microsoft.com/office/drawing/2014/main" id="{BF0C5D49-7947-6B8E-56E6-E965DB8CEEE0}"/>
              </a:ext>
            </a:extLst>
          </p:cNvPr>
          <p:cNvPicPr>
            <a:picLocks noChangeAspect="1"/>
          </p:cNvPicPr>
          <p:nvPr/>
        </p:nvPicPr>
        <p:blipFill>
          <a:blip r:embed="rId6"/>
          <a:stretch>
            <a:fillRect/>
          </a:stretch>
        </p:blipFill>
        <p:spPr>
          <a:xfrm>
            <a:off x="-6124" y="-18024"/>
            <a:ext cx="1761438" cy="3297411"/>
          </a:xfrm>
          <a:prstGeom prst="rect">
            <a:avLst/>
          </a:prstGeom>
          <a:ln w="25400">
            <a:miter lim="400000"/>
          </a:ln>
        </p:spPr>
      </p:pic>
      <p:sp>
        <p:nvSpPr>
          <p:cNvPr id="4" name="Текст 3">
            <a:extLst>
              <a:ext uri="{FF2B5EF4-FFF2-40B4-BE49-F238E27FC236}">
                <a16:creationId xmlns:a16="http://schemas.microsoft.com/office/drawing/2014/main" id="{F2729E19-A46A-19AF-5D65-E80BE8C2EFEB}"/>
              </a:ext>
            </a:extLst>
          </p:cNvPr>
          <p:cNvSpPr>
            <a:spLocks noGrp="1"/>
          </p:cNvSpPr>
          <p:nvPr>
            <p:ph type="body" sz="half" idx="2"/>
          </p:nvPr>
        </p:nvSpPr>
        <p:spPr>
          <a:xfrm>
            <a:off x="5514480" y="1129722"/>
            <a:ext cx="5520904" cy="4813539"/>
          </a:xfrm>
        </p:spPr>
        <p:txBody>
          <a:bodyPr>
            <a:noAutofit/>
          </a:bodyPr>
          <a:lstStyle/>
          <a:p>
            <a:pPr algn="just">
              <a:buClrTx/>
            </a:pPr>
            <a:r>
              <a:rPr lang="uk-UA" sz="1800" noProof="0" dirty="0">
                <a:solidFill>
                  <a:schemeClr val="bg1"/>
                </a:solidFill>
                <a:latin typeface="Monotype Corsiva" panose="03010101010201010101" pitchFamily="66" charset="0"/>
                <a:cs typeface="Times New Roman" panose="02020603050405020304" pitchFamily="18" charset="0"/>
              </a:rPr>
              <a:t>Сфера культури Тернівської міської територіальної громади складається з чотирьох самостійних комунальних закладів: </a:t>
            </a:r>
          </a:p>
          <a:p>
            <a:pPr marL="342900" indent="-342900" algn="just">
              <a:buClrTx/>
              <a:buFont typeface="+mj-lt"/>
              <a:buAutoNum type="arabicParenR"/>
            </a:pPr>
            <a:r>
              <a:rPr lang="uk-UA" sz="1800" noProof="0" dirty="0">
                <a:solidFill>
                  <a:schemeClr val="bg1"/>
                </a:solidFill>
                <a:latin typeface="Monotype Corsiva" panose="03010101010201010101" pitchFamily="66" charset="0"/>
                <a:cs typeface="Times New Roman" panose="02020603050405020304" pitchFamily="18" charset="0"/>
              </a:rPr>
              <a:t>Тернівська міська публічна бібліотека (три бібліотеки);</a:t>
            </a:r>
          </a:p>
          <a:p>
            <a:pPr marL="342900" indent="-342900" algn="just">
              <a:buClrTx/>
              <a:buFont typeface="+mj-lt"/>
              <a:buAutoNum type="arabicParenR"/>
            </a:pPr>
            <a:r>
              <a:rPr lang="uk-UA" sz="1800" noProof="0" dirty="0">
                <a:solidFill>
                  <a:schemeClr val="bg1"/>
                </a:solidFill>
                <a:latin typeface="Monotype Corsiva" panose="03010101010201010101" pitchFamily="66" charset="0"/>
                <a:cs typeface="Times New Roman" panose="02020603050405020304" pitchFamily="18" charset="0"/>
              </a:rPr>
              <a:t>Тернівська школа мистецтв (з музичним та художнім відділеннями);</a:t>
            </a:r>
          </a:p>
          <a:p>
            <a:pPr marL="342900" indent="-342900" algn="just">
              <a:buClrTx/>
              <a:buFont typeface="+mj-lt"/>
              <a:buAutoNum type="arabicParenR"/>
            </a:pPr>
            <a:r>
              <a:rPr lang="uk-UA" sz="1800" noProof="0" dirty="0">
                <a:solidFill>
                  <a:schemeClr val="bg1"/>
                </a:solidFill>
                <a:latin typeface="Monotype Corsiva" panose="03010101010201010101" pitchFamily="66" charset="0"/>
                <a:cs typeface="Times New Roman" panose="02020603050405020304" pitchFamily="18" charset="0"/>
              </a:rPr>
              <a:t>Тернівський міський центр культури і дозвілля «Шахтар» (ЦД «Шахтар» та будинок культури імені Сергія Маркова);</a:t>
            </a:r>
          </a:p>
          <a:p>
            <a:pPr marL="342900" indent="-342900" algn="just">
              <a:buClrTx/>
              <a:buFont typeface="+mj-lt"/>
              <a:buAutoNum type="arabicParenR"/>
            </a:pPr>
            <a:r>
              <a:rPr lang="uk-UA" sz="1800" noProof="0" dirty="0">
                <a:solidFill>
                  <a:schemeClr val="bg1"/>
                </a:solidFill>
                <a:latin typeface="Monotype Corsiva" panose="03010101010201010101" pitchFamily="66" charset="0"/>
                <a:cs typeface="Times New Roman" panose="02020603050405020304" pitchFamily="18" charset="0"/>
              </a:rPr>
              <a:t>Тернівський міський краєзнавчий музей. </a:t>
            </a:r>
          </a:p>
          <a:p>
            <a:pPr algn="just">
              <a:buClrTx/>
            </a:pPr>
            <a:r>
              <a:rPr lang="uk-UA" sz="1800" kern="0" noProof="0" dirty="0">
                <a:solidFill>
                  <a:schemeClr val="bg1"/>
                </a:solidFill>
                <a:effectLst/>
                <a:latin typeface="Monotype Corsiva" panose="03010101010201010101" pitchFamily="66" charset="0"/>
                <a:ea typeface="Calibri" panose="020F0502020204030204" pitchFamily="34" charset="0"/>
              </a:rPr>
              <a:t>Незважаючи на негативні наслідки війни та воєнного стану, культурна спільнота громади власною діяльністю забезпечує сталість розвитку культури. Заклади культури реалізують, у доступній на даний час формі, культурно-мистецькі ініціативи, акції та заходи, що спрямовані на підтримку українського народу та його патріотичного духу в боротьбі проти російської агресії.</a:t>
            </a:r>
            <a:endParaRPr lang="uk-UA" sz="1800" noProof="0" dirty="0">
              <a:solidFill>
                <a:schemeClr val="bg1"/>
              </a:solidFill>
              <a:latin typeface="Monotype Corsiva" panose="03010101010201010101" pitchFamily="66" charset="0"/>
              <a:cs typeface="Times New Roman" panose="02020603050405020304" pitchFamily="18" charset="0"/>
            </a:endParaRPr>
          </a:p>
        </p:txBody>
      </p:sp>
      <p:pic>
        <p:nvPicPr>
          <p:cNvPr id="3" name="Ресурс 3.png" descr="Ресурс 3.png">
            <a:extLst>
              <a:ext uri="{FF2B5EF4-FFF2-40B4-BE49-F238E27FC236}">
                <a16:creationId xmlns:a16="http://schemas.microsoft.com/office/drawing/2014/main" id="{3D6CF45A-7F04-85A8-BC65-EE88B2E94DB0}"/>
              </a:ext>
            </a:extLst>
          </p:cNvPr>
          <p:cNvPicPr>
            <a:picLocks noChangeAspect="1"/>
          </p:cNvPicPr>
          <p:nvPr/>
        </p:nvPicPr>
        <p:blipFill>
          <a:blip r:embed="rId6"/>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343978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4570-8107-371C-4537-D7F9A1067D57}"/>
            </a:ext>
          </a:extLst>
        </p:cNvPr>
        <p:cNvGrpSpPr/>
        <p:nvPr/>
      </p:nvGrpSpPr>
      <p:grpSpPr>
        <a:xfrm>
          <a:off x="0" y="0"/>
          <a:ext cx="0" cy="0"/>
          <a:chOff x="0" y="0"/>
          <a:chExt cx="0" cy="0"/>
        </a:xfrm>
      </p:grpSpPr>
      <p:sp>
        <p:nvSpPr>
          <p:cNvPr id="5" name="Заголовок 1">
            <a:extLst>
              <a:ext uri="{FF2B5EF4-FFF2-40B4-BE49-F238E27FC236}">
                <a16:creationId xmlns:a16="http://schemas.microsoft.com/office/drawing/2014/main" id="{95FCE209-404A-BB2C-5BB3-3996A7C10C57}"/>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Молодь та спорт</a:t>
            </a:r>
          </a:p>
        </p:txBody>
      </p:sp>
      <p:pic>
        <p:nvPicPr>
          <p:cNvPr id="7" name="Объект 6">
            <a:extLst>
              <a:ext uri="{FF2B5EF4-FFF2-40B4-BE49-F238E27FC236}">
                <a16:creationId xmlns:a16="http://schemas.microsoft.com/office/drawing/2014/main" id="{0CE4DAC9-AEEB-9D2B-2C7C-FBB6D066D6A2}"/>
              </a:ext>
            </a:extLst>
          </p:cNvPr>
          <p:cNvPicPr>
            <a:picLocks noGrp="1" noChangeAspect="1"/>
          </p:cNvPicPr>
          <p:nvPr>
            <p:ph sz="half" idx="1"/>
          </p:nvPr>
        </p:nvPicPr>
        <p:blipFill>
          <a:blip r:embed="rId2"/>
          <a:srcRect l="16474" t="26667" r="20203" b="11938"/>
          <a:stretch/>
        </p:blipFill>
        <p:spPr>
          <a:xfrm>
            <a:off x="1574818" y="1028700"/>
            <a:ext cx="9020908" cy="5249008"/>
          </a:xfrm>
          <a:ln w="38100">
            <a:solidFill>
              <a:schemeClr val="tx1"/>
            </a:solidFill>
          </a:ln>
        </p:spPr>
      </p:pic>
      <p:pic>
        <p:nvPicPr>
          <p:cNvPr id="4" name="Ресурс 3.png" descr="Ресурс 3.png">
            <a:extLst>
              <a:ext uri="{FF2B5EF4-FFF2-40B4-BE49-F238E27FC236}">
                <a16:creationId xmlns:a16="http://schemas.microsoft.com/office/drawing/2014/main" id="{C2B222A4-32DB-69C4-1712-7713BB553DD9}"/>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pic>
        <p:nvPicPr>
          <p:cNvPr id="6" name="Ресурс 3.png" descr="Ресурс 3.png">
            <a:extLst>
              <a:ext uri="{FF2B5EF4-FFF2-40B4-BE49-F238E27FC236}">
                <a16:creationId xmlns:a16="http://schemas.microsoft.com/office/drawing/2014/main" id="{2C334220-E880-8118-412F-27114885A6FA}"/>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386140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id="{A5529478-1B1E-8B7E-FF84-D65659569831}"/>
              </a:ext>
            </a:extLst>
          </p:cNvPr>
          <p:cNvPicPr>
            <a:picLocks noChangeAspect="1"/>
          </p:cNvPicPr>
          <p:nvPr/>
        </p:nvPicPr>
        <p:blipFill>
          <a:blip r:embed="rId2"/>
          <a:stretch>
            <a:fillRect/>
          </a:stretch>
        </p:blipFill>
        <p:spPr>
          <a:xfrm>
            <a:off x="483081" y="3564865"/>
            <a:ext cx="5072332" cy="2853187"/>
          </a:xfrm>
          <a:prstGeom prst="rect">
            <a:avLst/>
          </a:prstGeom>
          <a:ln w="57150">
            <a:solidFill>
              <a:schemeClr val="tx1"/>
            </a:solidFill>
          </a:ln>
        </p:spPr>
      </p:pic>
      <p:sp>
        <p:nvSpPr>
          <p:cNvPr id="4" name="Текст 3">
            <a:extLst>
              <a:ext uri="{FF2B5EF4-FFF2-40B4-BE49-F238E27FC236}">
                <a16:creationId xmlns:a16="http://schemas.microsoft.com/office/drawing/2014/main" id="{805AD818-B302-1F58-4611-8FFE83CF8B68}"/>
              </a:ext>
            </a:extLst>
          </p:cNvPr>
          <p:cNvSpPr>
            <a:spLocks noGrp="1"/>
          </p:cNvSpPr>
          <p:nvPr>
            <p:ph type="body" sz="half" idx="2"/>
          </p:nvPr>
        </p:nvSpPr>
        <p:spPr>
          <a:xfrm>
            <a:off x="5848372" y="1027389"/>
            <a:ext cx="4980992" cy="5436164"/>
          </a:xfrm>
        </p:spPr>
        <p:txBody>
          <a:bodyPr>
            <a:noAutofit/>
          </a:bodyPr>
          <a:lstStyle/>
          <a:p>
            <a:pPr algn="just">
              <a:lnSpc>
                <a:spcPct val="120000"/>
              </a:lnSpc>
              <a:buClrTx/>
            </a:pPr>
            <a:r>
              <a:rPr lang="uk-UA" sz="1800" noProof="0" dirty="0">
                <a:solidFill>
                  <a:schemeClr val="bg1"/>
                </a:solidFill>
                <a:latin typeface="Monotype Corsiva" panose="03010101010201010101" pitchFamily="66" charset="0"/>
                <a:cs typeface="Times New Roman" panose="02020603050405020304" pitchFamily="18" charset="0"/>
              </a:rPr>
              <a:t>На території міста Тернівка зареєстровані 17 фізкультурно-оздоровчих клубів за різними видами спорту та комунальний заклад КПНЗ «ДЮСШ «ТЕМП» м.Тернівка». У закладі існує шість відділень з таких видів спорту, як: баскетбол, бокс, волейбол, гандбол, настільний теніс та легка атлетика. Тут займається близько 400 учнів та працює 10 тренерів з вищою спортивною освітою. </a:t>
            </a:r>
          </a:p>
          <a:p>
            <a:pPr algn="just">
              <a:lnSpc>
                <a:spcPct val="120000"/>
              </a:lnSpc>
              <a:buClrTx/>
            </a:pPr>
            <a:r>
              <a:rPr lang="uk-UA" sz="1800" noProof="0" dirty="0">
                <a:solidFill>
                  <a:schemeClr val="bg1"/>
                </a:solidFill>
                <a:latin typeface="Monotype Corsiva" panose="03010101010201010101" pitchFamily="66" charset="0"/>
                <a:cs typeface="Times New Roman" panose="02020603050405020304" pitchFamily="18" charset="0"/>
              </a:rPr>
              <a:t>На даний час місто налічує 8 спортивних майданчиків, в тому числі спортивне містечко в «Парку культури і відпочинку м.Тернівка», що об’єднує спортивні майданчики для занять паркуром, «Street workout», скейтбордингом ("</a:t>
            </a:r>
            <a:r>
              <a:rPr lang="uk-UA" sz="1800" noProof="0" dirty="0" err="1">
                <a:solidFill>
                  <a:schemeClr val="bg1"/>
                </a:solidFill>
                <a:latin typeface="Monotype Corsiva" panose="03010101010201010101" pitchFamily="66" charset="0"/>
                <a:cs typeface="Times New Roman" panose="02020603050405020304" pitchFamily="18" charset="0"/>
              </a:rPr>
              <a:t>Скейт</a:t>
            </a:r>
            <a:r>
              <a:rPr lang="uk-UA" sz="1800" noProof="0" dirty="0">
                <a:solidFill>
                  <a:schemeClr val="bg1"/>
                </a:solidFill>
                <a:latin typeface="Monotype Corsiva" panose="03010101010201010101" pitchFamily="66" charset="0"/>
                <a:cs typeface="Times New Roman" panose="02020603050405020304" pitchFamily="18" charset="0"/>
              </a:rPr>
              <a:t>-парк“)</a:t>
            </a:r>
            <a:r>
              <a:rPr lang="uk-UA" sz="1800" dirty="0">
                <a:solidFill>
                  <a:schemeClr val="bg1"/>
                </a:solidFill>
                <a:latin typeface="Monotype Corsiva" panose="03010101010201010101" pitchFamily="66" charset="0"/>
                <a:cs typeface="Times New Roman" panose="02020603050405020304" pitchFamily="18" charset="0"/>
              </a:rPr>
              <a:t>, а також </a:t>
            </a:r>
            <a:r>
              <a:rPr lang="uk-UA" sz="1800" noProof="0" dirty="0">
                <a:solidFill>
                  <a:schemeClr val="bg1"/>
                </a:solidFill>
                <a:latin typeface="Monotype Corsiva" panose="03010101010201010101" pitchFamily="66" charset="0"/>
                <a:cs typeface="Times New Roman" panose="02020603050405020304" pitchFamily="18" charset="0"/>
              </a:rPr>
              <a:t>гри в бочча та пляжний волейбол (знаходиться у стадії будівництва). Тут також розміщене тренажерне обладнання, в тому числі для осіб з інвалідністю.</a:t>
            </a:r>
            <a:endParaRPr lang="uk-UA" sz="1800" noProof="0" dirty="0">
              <a:latin typeface="Monotype Corsiva" panose="03010101010201010101" pitchFamily="66" charset="0"/>
            </a:endParaRPr>
          </a:p>
        </p:txBody>
      </p:sp>
      <p:sp>
        <p:nvSpPr>
          <p:cNvPr id="11" name="Заголовок 1">
            <a:extLst>
              <a:ext uri="{FF2B5EF4-FFF2-40B4-BE49-F238E27FC236}">
                <a16:creationId xmlns:a16="http://schemas.microsoft.com/office/drawing/2014/main" id="{0420A1F7-DCA8-332B-6C82-D5E1E8BC403E}"/>
              </a:ext>
            </a:extLst>
          </p:cNvPr>
          <p:cNvSpPr txBox="1">
            <a:spLocks/>
          </p:cNvSpPr>
          <p:nvPr/>
        </p:nvSpPr>
        <p:spPr>
          <a:xfrm>
            <a:off x="5529534" y="319176"/>
            <a:ext cx="5978106" cy="737303"/>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Молодь та спорт</a:t>
            </a:r>
          </a:p>
        </p:txBody>
      </p:sp>
      <p:pic>
        <p:nvPicPr>
          <p:cNvPr id="20" name="Объект 19">
            <a:extLst>
              <a:ext uri="{FF2B5EF4-FFF2-40B4-BE49-F238E27FC236}">
                <a16:creationId xmlns:a16="http://schemas.microsoft.com/office/drawing/2014/main" id="{1E4BFAAD-A41F-7A42-1D69-7625F968128D}"/>
              </a:ext>
            </a:extLst>
          </p:cNvPr>
          <p:cNvPicPr>
            <a:picLocks noGrp="1" noChangeAspect="1"/>
          </p:cNvPicPr>
          <p:nvPr>
            <p:ph idx="1"/>
          </p:nvPr>
        </p:nvPicPr>
        <p:blipFill>
          <a:blip r:embed="rId3"/>
          <a:stretch>
            <a:fillRect/>
          </a:stretch>
        </p:blipFill>
        <p:spPr>
          <a:xfrm>
            <a:off x="485805" y="690112"/>
            <a:ext cx="5060980" cy="2863225"/>
          </a:xfrm>
          <a:ln w="57150">
            <a:solidFill>
              <a:schemeClr val="tx1"/>
            </a:solidFill>
          </a:ln>
        </p:spPr>
      </p:pic>
      <p:pic>
        <p:nvPicPr>
          <p:cNvPr id="2" name="Ресурс 3.png" descr="Ресурс 3.png">
            <a:extLst>
              <a:ext uri="{FF2B5EF4-FFF2-40B4-BE49-F238E27FC236}">
                <a16:creationId xmlns:a16="http://schemas.microsoft.com/office/drawing/2014/main" id="{7EB32911-BE62-E5E7-8D05-B255BF555808}"/>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pic>
        <p:nvPicPr>
          <p:cNvPr id="3" name="Ресурс 3.png" descr="Ресурс 3.png">
            <a:extLst>
              <a:ext uri="{FF2B5EF4-FFF2-40B4-BE49-F238E27FC236}">
                <a16:creationId xmlns:a16="http://schemas.microsoft.com/office/drawing/2014/main" id="{9253CDC2-8C76-CEA2-D195-C37A0761D735}"/>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2853940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FF9B1-C487-2B9F-A91D-AD549ECD769B}"/>
            </a:ext>
          </a:extLst>
        </p:cNvPr>
        <p:cNvGrpSpPr/>
        <p:nvPr/>
      </p:nvGrpSpPr>
      <p:grpSpPr>
        <a:xfrm>
          <a:off x="0" y="0"/>
          <a:ext cx="0" cy="0"/>
          <a:chOff x="0" y="0"/>
          <a:chExt cx="0" cy="0"/>
        </a:xfrm>
      </p:grpSpPr>
      <p:sp>
        <p:nvSpPr>
          <p:cNvPr id="4" name="Текст 3">
            <a:extLst>
              <a:ext uri="{FF2B5EF4-FFF2-40B4-BE49-F238E27FC236}">
                <a16:creationId xmlns:a16="http://schemas.microsoft.com/office/drawing/2014/main" id="{2FEB48F5-645D-03AF-5080-1698EE091C92}"/>
              </a:ext>
            </a:extLst>
          </p:cNvPr>
          <p:cNvSpPr>
            <a:spLocks noGrp="1"/>
          </p:cNvSpPr>
          <p:nvPr>
            <p:ph type="body" sz="half" idx="2"/>
          </p:nvPr>
        </p:nvSpPr>
        <p:spPr>
          <a:xfrm>
            <a:off x="7568091" y="2477218"/>
            <a:ext cx="4086196" cy="3104072"/>
          </a:xfrm>
        </p:spPr>
        <p:txBody>
          <a:bodyPr>
            <a:normAutofit fontScale="92500"/>
          </a:bodyPr>
          <a:lstStyle/>
          <a:p>
            <a:pPr algn="just"/>
            <a:r>
              <a:rPr lang="uk-UA" sz="2000" b="1" noProof="0" dirty="0">
                <a:solidFill>
                  <a:schemeClr val="bg1"/>
                </a:solidFill>
                <a:latin typeface="Monotype Corsiva" panose="03010101010201010101" pitchFamily="66" charset="0"/>
                <a:ea typeface="Times New Roman" panose="02020603050405020304" pitchFamily="18" charset="0"/>
                <a:cs typeface="Times New Roman" panose="02020603050405020304" pitchFamily="18" charset="0"/>
              </a:rPr>
              <a:t>Також варто відзначити роботу </a:t>
            </a:r>
            <a:r>
              <a:rPr lang="uk-UA" sz="2000" b="1" noProof="0" dirty="0">
                <a:solidFill>
                  <a:schemeClr val="bg1"/>
                </a:solidFill>
                <a:effectLst/>
                <a:latin typeface="Monotype Corsiva" panose="03010101010201010101" pitchFamily="66" charset="0"/>
                <a:ea typeface="Times New Roman" panose="02020603050405020304" pitchFamily="18" charset="0"/>
                <a:cs typeface="Times New Roman" panose="02020603050405020304" pitchFamily="18" charset="0"/>
              </a:rPr>
              <a:t>комунального закладу “Тернівський міський молодіжний центр” (неофіційна назва - “InTern”) та КЗ «Тернівський міський центр культури і дозвілля», які реалізують молодіжну політику в межах громади, в тому числі: проводять заходи з соціальної згуртованості населення, генерують та реалізують міні-ініціативи (акції, ярмарки, тренінги) тощо</a:t>
            </a:r>
            <a:r>
              <a:rPr lang="uk-UA" sz="2000" b="1" noProof="0" dirty="0">
                <a:solidFill>
                  <a:schemeClr val="bg1"/>
                </a:solidFill>
                <a:latin typeface="Monotype Corsiva" panose="03010101010201010101" pitchFamily="66" charset="0"/>
                <a:ea typeface="Times New Roman" panose="02020603050405020304" pitchFamily="18" charset="0"/>
                <a:cs typeface="Times New Roman" panose="02020603050405020304" pitchFamily="18" charset="0"/>
              </a:rPr>
              <a:t>.</a:t>
            </a:r>
            <a:endParaRPr lang="uk-UA" sz="2000" b="1" noProof="0" dirty="0">
              <a:solidFill>
                <a:schemeClr val="bg1"/>
              </a:solidFill>
              <a:latin typeface="Monotype Corsiva" panose="03010101010201010101" pitchFamily="66" charset="0"/>
            </a:endParaRPr>
          </a:p>
        </p:txBody>
      </p:sp>
      <p:sp>
        <p:nvSpPr>
          <p:cNvPr id="11" name="Заголовок 1">
            <a:extLst>
              <a:ext uri="{FF2B5EF4-FFF2-40B4-BE49-F238E27FC236}">
                <a16:creationId xmlns:a16="http://schemas.microsoft.com/office/drawing/2014/main" id="{A16C8CC0-427E-B190-5CCD-1C21ECC79945}"/>
              </a:ext>
            </a:extLst>
          </p:cNvPr>
          <p:cNvSpPr txBox="1">
            <a:spLocks/>
          </p:cNvSpPr>
          <p:nvPr/>
        </p:nvSpPr>
        <p:spPr>
          <a:xfrm>
            <a:off x="6616461" y="1017916"/>
            <a:ext cx="5978106" cy="737303"/>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Молодь та спорт</a:t>
            </a:r>
          </a:p>
        </p:txBody>
      </p:sp>
      <p:pic>
        <p:nvPicPr>
          <p:cNvPr id="16" name="Объект 15">
            <a:extLst>
              <a:ext uri="{FF2B5EF4-FFF2-40B4-BE49-F238E27FC236}">
                <a16:creationId xmlns:a16="http://schemas.microsoft.com/office/drawing/2014/main" id="{C7DAB395-7F58-4BCC-810F-0CA1AEC87431}"/>
              </a:ext>
            </a:extLst>
          </p:cNvPr>
          <p:cNvPicPr>
            <a:picLocks noGrp="1" noChangeAspect="1"/>
          </p:cNvPicPr>
          <p:nvPr>
            <p:ph idx="1"/>
          </p:nvPr>
        </p:nvPicPr>
        <p:blipFill>
          <a:blip r:embed="rId2"/>
          <a:srcRect l="25508" t="24654" r="34618" b="12345"/>
          <a:stretch/>
        </p:blipFill>
        <p:spPr>
          <a:xfrm>
            <a:off x="712177" y="713063"/>
            <a:ext cx="6413242" cy="5699750"/>
          </a:xfrm>
          <a:prstGeom prst="rect">
            <a:avLst/>
          </a:prstGeom>
          <a:ln w="57150">
            <a:solidFill>
              <a:schemeClr val="tx1"/>
            </a:solidFill>
          </a:ln>
        </p:spPr>
      </p:pic>
      <p:pic>
        <p:nvPicPr>
          <p:cNvPr id="2" name="Ресурс 3.png" descr="Ресурс 3.png">
            <a:extLst>
              <a:ext uri="{FF2B5EF4-FFF2-40B4-BE49-F238E27FC236}">
                <a16:creationId xmlns:a16="http://schemas.microsoft.com/office/drawing/2014/main" id="{4F336FE5-851B-A72E-247C-D6EEA1ED91FC}"/>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pic>
        <p:nvPicPr>
          <p:cNvPr id="3" name="Ресурс 3.png" descr="Ресурс 3.png">
            <a:extLst>
              <a:ext uri="{FF2B5EF4-FFF2-40B4-BE49-F238E27FC236}">
                <a16:creationId xmlns:a16="http://schemas.microsoft.com/office/drawing/2014/main" id="{CC362311-D45B-57D2-4638-8C1218C359CD}"/>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197548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CF7EA-92D1-11F3-EAEE-0674EDC3BD24}"/>
            </a:ext>
          </a:extLst>
        </p:cNvPr>
        <p:cNvGrpSpPr/>
        <p:nvPr/>
      </p:nvGrpSpPr>
      <p:grpSpPr>
        <a:xfrm>
          <a:off x="0" y="0"/>
          <a:ext cx="0" cy="0"/>
          <a:chOff x="0" y="0"/>
          <a:chExt cx="0" cy="0"/>
        </a:xfrm>
      </p:grpSpPr>
      <p:pic>
        <p:nvPicPr>
          <p:cNvPr id="6" name="Объект 5">
            <a:extLst>
              <a:ext uri="{FF2B5EF4-FFF2-40B4-BE49-F238E27FC236}">
                <a16:creationId xmlns:a16="http://schemas.microsoft.com/office/drawing/2014/main" id="{C5F36CCD-D7FD-76E0-E08D-7F6F61726835}"/>
              </a:ext>
            </a:extLst>
          </p:cNvPr>
          <p:cNvPicPr>
            <a:picLocks noGrp="1" noChangeAspect="1"/>
          </p:cNvPicPr>
          <p:nvPr>
            <p:ph sz="half" idx="1"/>
          </p:nvPr>
        </p:nvPicPr>
        <p:blipFill>
          <a:blip r:embed="rId2"/>
          <a:stretch>
            <a:fillRect/>
          </a:stretch>
        </p:blipFill>
        <p:spPr>
          <a:xfrm>
            <a:off x="592646" y="1068251"/>
            <a:ext cx="3475038" cy="2603563"/>
          </a:xfrm>
        </p:spPr>
      </p:pic>
      <p:pic>
        <p:nvPicPr>
          <p:cNvPr id="20" name="Рисунок 19">
            <a:extLst>
              <a:ext uri="{FF2B5EF4-FFF2-40B4-BE49-F238E27FC236}">
                <a16:creationId xmlns:a16="http://schemas.microsoft.com/office/drawing/2014/main" id="{9B0EF5EE-80CD-2C06-1833-577EAD330605}"/>
              </a:ext>
            </a:extLst>
          </p:cNvPr>
          <p:cNvPicPr>
            <a:picLocks noChangeAspect="1"/>
          </p:cNvPicPr>
          <p:nvPr/>
        </p:nvPicPr>
        <p:blipFill>
          <a:blip r:embed="rId3"/>
          <a:stretch>
            <a:fillRect/>
          </a:stretch>
        </p:blipFill>
        <p:spPr>
          <a:xfrm>
            <a:off x="8105416" y="3900129"/>
            <a:ext cx="3475191" cy="2596459"/>
          </a:xfrm>
          <a:prstGeom prst="rect">
            <a:avLst/>
          </a:prstGeom>
        </p:spPr>
      </p:pic>
      <p:pic>
        <p:nvPicPr>
          <p:cNvPr id="8" name="Объект 7">
            <a:extLst>
              <a:ext uri="{FF2B5EF4-FFF2-40B4-BE49-F238E27FC236}">
                <a16:creationId xmlns:a16="http://schemas.microsoft.com/office/drawing/2014/main" id="{715C8F34-9EA7-97E5-B6A2-D7B92B165BDE}"/>
              </a:ext>
            </a:extLst>
          </p:cNvPr>
          <p:cNvPicPr>
            <a:picLocks noGrp="1" noChangeAspect="1"/>
          </p:cNvPicPr>
          <p:nvPr>
            <p:ph sz="half" idx="2"/>
          </p:nvPr>
        </p:nvPicPr>
        <p:blipFill>
          <a:blip r:embed="rId4"/>
          <a:stretch>
            <a:fillRect/>
          </a:stretch>
        </p:blipFill>
        <p:spPr>
          <a:xfrm>
            <a:off x="4357327" y="3893724"/>
            <a:ext cx="3473120" cy="2611491"/>
          </a:xfrm>
        </p:spPr>
      </p:pic>
      <p:sp>
        <p:nvSpPr>
          <p:cNvPr id="5" name="Заголовок 1">
            <a:extLst>
              <a:ext uri="{FF2B5EF4-FFF2-40B4-BE49-F238E27FC236}">
                <a16:creationId xmlns:a16="http://schemas.microsoft.com/office/drawing/2014/main" id="{4990B3CB-84EF-DE66-403B-6AD37063E6DC}"/>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Громадські організації заходи</a:t>
            </a:r>
          </a:p>
        </p:txBody>
      </p:sp>
      <p:pic>
        <p:nvPicPr>
          <p:cNvPr id="10" name="Рисунок 9">
            <a:extLst>
              <a:ext uri="{FF2B5EF4-FFF2-40B4-BE49-F238E27FC236}">
                <a16:creationId xmlns:a16="http://schemas.microsoft.com/office/drawing/2014/main" id="{595BC277-5678-45C0-E7E6-A05D883297BC}"/>
              </a:ext>
            </a:extLst>
          </p:cNvPr>
          <p:cNvPicPr>
            <a:picLocks noChangeAspect="1"/>
          </p:cNvPicPr>
          <p:nvPr/>
        </p:nvPicPr>
        <p:blipFill>
          <a:blip r:embed="rId5"/>
          <a:stretch>
            <a:fillRect/>
          </a:stretch>
        </p:blipFill>
        <p:spPr>
          <a:xfrm>
            <a:off x="602770" y="3905609"/>
            <a:ext cx="3462067" cy="2598708"/>
          </a:xfrm>
          <a:prstGeom prst="rect">
            <a:avLst/>
          </a:prstGeom>
        </p:spPr>
      </p:pic>
      <p:pic>
        <p:nvPicPr>
          <p:cNvPr id="12" name="Рисунок 11">
            <a:extLst>
              <a:ext uri="{FF2B5EF4-FFF2-40B4-BE49-F238E27FC236}">
                <a16:creationId xmlns:a16="http://schemas.microsoft.com/office/drawing/2014/main" id="{B8556164-4064-4D38-317A-07E417479B5B}"/>
              </a:ext>
            </a:extLst>
          </p:cNvPr>
          <p:cNvPicPr>
            <a:picLocks noChangeAspect="1"/>
          </p:cNvPicPr>
          <p:nvPr/>
        </p:nvPicPr>
        <p:blipFill>
          <a:blip r:embed="rId6"/>
          <a:stretch>
            <a:fillRect/>
          </a:stretch>
        </p:blipFill>
        <p:spPr>
          <a:xfrm>
            <a:off x="4361730" y="1067879"/>
            <a:ext cx="3459193" cy="2601152"/>
          </a:xfrm>
          <a:prstGeom prst="rect">
            <a:avLst/>
          </a:prstGeom>
        </p:spPr>
      </p:pic>
      <p:pic>
        <p:nvPicPr>
          <p:cNvPr id="14" name="Рисунок 13">
            <a:extLst>
              <a:ext uri="{FF2B5EF4-FFF2-40B4-BE49-F238E27FC236}">
                <a16:creationId xmlns:a16="http://schemas.microsoft.com/office/drawing/2014/main" id="{4B99F660-80F0-509E-2F50-FCB3DA61A7B1}"/>
              </a:ext>
            </a:extLst>
          </p:cNvPr>
          <p:cNvPicPr>
            <a:picLocks noChangeAspect="1"/>
          </p:cNvPicPr>
          <p:nvPr/>
        </p:nvPicPr>
        <p:blipFill>
          <a:blip r:embed="rId7"/>
          <a:stretch>
            <a:fillRect/>
          </a:stretch>
        </p:blipFill>
        <p:spPr>
          <a:xfrm>
            <a:off x="8094634" y="1080135"/>
            <a:ext cx="3472850" cy="2593820"/>
          </a:xfrm>
          <a:prstGeom prst="rect">
            <a:avLst/>
          </a:prstGeom>
        </p:spPr>
      </p:pic>
      <p:pic>
        <p:nvPicPr>
          <p:cNvPr id="2" name="Ресурс 3.png" descr="Ресурс 3.png">
            <a:extLst>
              <a:ext uri="{FF2B5EF4-FFF2-40B4-BE49-F238E27FC236}">
                <a16:creationId xmlns:a16="http://schemas.microsoft.com/office/drawing/2014/main" id="{638DFB54-30B8-7F4D-DCF5-A8F7707E800B}"/>
              </a:ext>
            </a:extLst>
          </p:cNvPr>
          <p:cNvPicPr>
            <a:picLocks noChangeAspect="1"/>
          </p:cNvPicPr>
          <p:nvPr/>
        </p:nvPicPr>
        <p:blipFill>
          <a:blip r:embed="rId8"/>
          <a:stretch>
            <a:fillRect/>
          </a:stretch>
        </p:blipFill>
        <p:spPr>
          <a:xfrm>
            <a:off x="-6124" y="-18024"/>
            <a:ext cx="1761438" cy="3297411"/>
          </a:xfrm>
          <a:prstGeom prst="rect">
            <a:avLst/>
          </a:prstGeom>
          <a:ln w="25400">
            <a:miter lim="400000"/>
          </a:ln>
        </p:spPr>
      </p:pic>
      <p:pic>
        <p:nvPicPr>
          <p:cNvPr id="3" name="Ресурс 3.png" descr="Ресурс 3.png">
            <a:extLst>
              <a:ext uri="{FF2B5EF4-FFF2-40B4-BE49-F238E27FC236}">
                <a16:creationId xmlns:a16="http://schemas.microsoft.com/office/drawing/2014/main" id="{E67BBE29-406E-9A04-CF6E-C63B6BB7DB42}"/>
              </a:ext>
            </a:extLst>
          </p:cNvPr>
          <p:cNvPicPr>
            <a:picLocks noChangeAspect="1"/>
          </p:cNvPicPr>
          <p:nvPr/>
        </p:nvPicPr>
        <p:blipFill>
          <a:blip r:embed="rId8"/>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39389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0BE3462-9342-8DC2-8D9C-4D3EA163C752}"/>
            </a:ext>
          </a:extLst>
        </p:cNvPr>
        <p:cNvGrpSpPr/>
        <p:nvPr/>
      </p:nvGrpSpPr>
      <p:grpSpPr>
        <a:xfrm>
          <a:off x="0" y="0"/>
          <a:ext cx="0" cy="0"/>
          <a:chOff x="0" y="0"/>
          <a:chExt cx="0" cy="0"/>
        </a:xfrm>
      </p:grpSpPr>
      <p:pic>
        <p:nvPicPr>
          <p:cNvPr id="3" name="Ресурс 3.png" descr="Ресурс 3.png">
            <a:extLst>
              <a:ext uri="{FF2B5EF4-FFF2-40B4-BE49-F238E27FC236}">
                <a16:creationId xmlns:a16="http://schemas.microsoft.com/office/drawing/2014/main" id="{C51F0C8D-4711-5292-1F56-EDC9B0FC2441}"/>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sp>
        <p:nvSpPr>
          <p:cNvPr id="5" name="Заголовок 1">
            <a:extLst>
              <a:ext uri="{FF2B5EF4-FFF2-40B4-BE49-F238E27FC236}">
                <a16:creationId xmlns:a16="http://schemas.microsoft.com/office/drawing/2014/main" id="{E21F34A7-BAA7-52F4-4E44-E154F2EF7067}"/>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Громадські організації та заходи</a:t>
            </a:r>
          </a:p>
        </p:txBody>
      </p:sp>
      <p:sp>
        <p:nvSpPr>
          <p:cNvPr id="7" name="Объект 6">
            <a:extLst>
              <a:ext uri="{FF2B5EF4-FFF2-40B4-BE49-F238E27FC236}">
                <a16:creationId xmlns:a16="http://schemas.microsoft.com/office/drawing/2014/main" id="{9D560DC2-AC4C-FCF3-6460-5F653BA878A5}"/>
              </a:ext>
            </a:extLst>
          </p:cNvPr>
          <p:cNvSpPr>
            <a:spLocks noGrp="1"/>
          </p:cNvSpPr>
          <p:nvPr>
            <p:ph sz="half" idx="2"/>
          </p:nvPr>
        </p:nvSpPr>
        <p:spPr>
          <a:xfrm>
            <a:off x="5701834" y="1524402"/>
            <a:ext cx="5546738" cy="4438290"/>
          </a:xfrm>
        </p:spPr>
        <p:txBody>
          <a:bodyPr>
            <a:noAutofit/>
          </a:bodyPr>
          <a:lstStyle/>
          <a:p>
            <a:pPr marL="0" indent="0" algn="just">
              <a:buNone/>
            </a:pPr>
            <a:r>
              <a:rPr lang="uk-UA" noProof="0" dirty="0">
                <a:solidFill>
                  <a:schemeClr val="bg1"/>
                </a:solidFill>
                <a:latin typeface="Monotype Corsiva" panose="03010101010201010101" pitchFamily="66" charset="0"/>
              </a:rPr>
              <a:t>Громадські заходи важлива частина соціально-економічного розвитку, національно-патріотичного виховання, єдності та згуртованості громади. Проведення зборів, лекцій, дискусій, демонстрацій, благодійних забігів, ярмарок та акцій, а також інших заходів</a:t>
            </a:r>
            <a:r>
              <a:rPr lang="uk-UA" dirty="0">
                <a:solidFill>
                  <a:schemeClr val="bg1"/>
                </a:solidFill>
                <a:latin typeface="Monotype Corsiva" panose="03010101010201010101" pitchFamily="66" charset="0"/>
              </a:rPr>
              <a:t> -</a:t>
            </a:r>
            <a:r>
              <a:rPr lang="uk-UA" noProof="0" dirty="0">
                <a:solidFill>
                  <a:schemeClr val="bg1"/>
                </a:solidFill>
                <a:latin typeface="Monotype Corsiva" panose="03010101010201010101" pitchFamily="66" charset="0"/>
              </a:rPr>
              <a:t> вже стали </a:t>
            </a:r>
            <a:r>
              <a:rPr lang="uk-UA" kern="0" noProof="0" dirty="0">
                <a:solidFill>
                  <a:schemeClr val="bg1"/>
                </a:solidFill>
                <a:effectLst/>
                <a:latin typeface="Monotype Corsiva" panose="03010101010201010101" pitchFamily="66" charset="0"/>
                <a:ea typeface="Calibri" panose="020F0502020204030204" pitchFamily="34" charset="0"/>
              </a:rPr>
              <a:t>невід’ємною частиною життя нашої громади, однак, зважаючи на безпекову ситуацію в країні, їх кількість значно скоротилася.</a:t>
            </a:r>
            <a:endParaRPr lang="uk-UA" noProof="0" dirty="0">
              <a:solidFill>
                <a:schemeClr val="bg1"/>
              </a:solidFill>
              <a:latin typeface="Monotype Corsiva" panose="03010101010201010101" pitchFamily="66" charset="0"/>
            </a:endParaRPr>
          </a:p>
          <a:p>
            <a:pPr marL="0" indent="0" algn="just">
              <a:buNone/>
            </a:pPr>
            <a:r>
              <a:rPr lang="uk-UA" kern="0" noProof="0" dirty="0">
                <a:solidFill>
                  <a:schemeClr val="bg1"/>
                </a:solidFill>
                <a:effectLst/>
                <a:latin typeface="Monotype Corsiva" panose="03010101010201010101" pitchFamily="66" charset="0"/>
                <a:ea typeface="Times New Roman" panose="02020603050405020304" pitchFamily="18" charset="0"/>
              </a:rPr>
              <a:t>Громадські заходи допомагають мешканцям громади почути один одного, відчути приналежність до громади та об’єднатися навколо сучасних проблеми, відчути взаємну допомогу і підтримку тощо.</a:t>
            </a:r>
          </a:p>
          <a:p>
            <a:pPr marL="0" indent="0" algn="just">
              <a:buNone/>
            </a:pPr>
            <a:r>
              <a:rPr lang="uk-UA" kern="0" noProof="0" dirty="0">
                <a:solidFill>
                  <a:schemeClr val="bg1"/>
                </a:solidFill>
                <a:latin typeface="Monotype Corsiva" panose="03010101010201010101" pitchFamily="66" charset="0"/>
              </a:rPr>
              <a:t>На сьогоднішній день в громаді зареєстровано близько 60 громадських організацій, переважна більшість з яких активно взаємодіє з органами місцевого самоврядування та громадськістю.</a:t>
            </a:r>
            <a:endParaRPr lang="uk-UA" noProof="0" dirty="0">
              <a:solidFill>
                <a:schemeClr val="bg1"/>
              </a:solidFill>
              <a:latin typeface="Monotype Corsiva" panose="03010101010201010101" pitchFamily="66" charset="0"/>
            </a:endParaRPr>
          </a:p>
        </p:txBody>
      </p:sp>
      <p:pic>
        <p:nvPicPr>
          <p:cNvPr id="9" name="Объект 8">
            <a:extLst>
              <a:ext uri="{FF2B5EF4-FFF2-40B4-BE49-F238E27FC236}">
                <a16:creationId xmlns:a16="http://schemas.microsoft.com/office/drawing/2014/main" id="{53F53018-1965-72E4-3034-DAB9CAE8BCC7}"/>
              </a:ext>
            </a:extLst>
          </p:cNvPr>
          <p:cNvPicPr>
            <a:picLocks noGrp="1" noChangeAspect="1"/>
          </p:cNvPicPr>
          <p:nvPr>
            <p:ph sz="half" idx="1"/>
          </p:nvPr>
        </p:nvPicPr>
        <p:blipFill>
          <a:blip r:embed="rId4"/>
          <a:srcRect t="4440" b="9300"/>
          <a:stretch/>
        </p:blipFill>
        <p:spPr>
          <a:xfrm>
            <a:off x="865368" y="3510950"/>
            <a:ext cx="4603779" cy="2769080"/>
          </a:xfrm>
          <a:prstGeom prst="rect">
            <a:avLst/>
          </a:prstGeom>
          <a:ln w="57150">
            <a:solidFill>
              <a:schemeClr val="tx1"/>
            </a:solidFill>
          </a:ln>
        </p:spPr>
      </p:pic>
      <p:pic>
        <p:nvPicPr>
          <p:cNvPr id="2" name="Ресурс 3.png" descr="Ресурс 3.png">
            <a:extLst>
              <a:ext uri="{FF2B5EF4-FFF2-40B4-BE49-F238E27FC236}">
                <a16:creationId xmlns:a16="http://schemas.microsoft.com/office/drawing/2014/main" id="{8A596BF9-DCB7-E9CA-9607-63F9F8A03F3B}"/>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pic>
        <p:nvPicPr>
          <p:cNvPr id="13" name="Рисунок 12">
            <a:extLst>
              <a:ext uri="{FF2B5EF4-FFF2-40B4-BE49-F238E27FC236}">
                <a16:creationId xmlns:a16="http://schemas.microsoft.com/office/drawing/2014/main" id="{620C4AB4-4D42-81E7-B6AF-255D7A977AFC}"/>
              </a:ext>
            </a:extLst>
          </p:cNvPr>
          <p:cNvPicPr>
            <a:picLocks noChangeAspect="1"/>
          </p:cNvPicPr>
          <p:nvPr/>
        </p:nvPicPr>
        <p:blipFill>
          <a:blip r:embed="rId5"/>
          <a:stretch>
            <a:fillRect/>
          </a:stretch>
        </p:blipFill>
        <p:spPr>
          <a:xfrm>
            <a:off x="870263" y="1228075"/>
            <a:ext cx="4600898" cy="2283329"/>
          </a:xfrm>
          <a:prstGeom prst="rect">
            <a:avLst/>
          </a:prstGeom>
          <a:ln w="57150">
            <a:solidFill>
              <a:schemeClr val="tx1"/>
            </a:solidFill>
          </a:ln>
        </p:spPr>
      </p:pic>
    </p:spTree>
    <p:extLst>
      <p:ext uri="{BB962C8B-B14F-4D97-AF65-F5344CB8AC3E}">
        <p14:creationId xmlns:p14="http://schemas.microsoft.com/office/powerpoint/2010/main" val="3365188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94560-D972-5CDA-AC3D-3EBD08E53354}"/>
            </a:ext>
          </a:extLst>
        </p:cNvPr>
        <p:cNvGrpSpPr/>
        <p:nvPr/>
      </p:nvGrpSpPr>
      <p:grpSpPr>
        <a:xfrm>
          <a:off x="0" y="0"/>
          <a:ext cx="0" cy="0"/>
          <a:chOff x="0" y="0"/>
          <a:chExt cx="0" cy="0"/>
        </a:xfrm>
      </p:grpSpPr>
      <p:pic>
        <p:nvPicPr>
          <p:cNvPr id="6" name="Объект 5">
            <a:extLst>
              <a:ext uri="{FF2B5EF4-FFF2-40B4-BE49-F238E27FC236}">
                <a16:creationId xmlns:a16="http://schemas.microsoft.com/office/drawing/2014/main" id="{2158931C-9C8D-2E04-FA14-6896A4D89A8D}"/>
              </a:ext>
            </a:extLst>
          </p:cNvPr>
          <p:cNvPicPr>
            <a:picLocks noGrp="1" noChangeAspect="1"/>
          </p:cNvPicPr>
          <p:nvPr>
            <p:ph sz="half" idx="1"/>
          </p:nvPr>
        </p:nvPicPr>
        <p:blipFill>
          <a:blip r:embed="rId2"/>
          <a:srcRect l="1761" t="2074" r="1571" b="1938"/>
          <a:stretch/>
        </p:blipFill>
        <p:spPr>
          <a:xfrm>
            <a:off x="992038" y="1095555"/>
            <a:ext cx="3088257" cy="2570672"/>
          </a:xfrm>
          <a:ln w="38100">
            <a:solidFill>
              <a:schemeClr val="tx1"/>
            </a:solidFill>
          </a:ln>
        </p:spPr>
      </p:pic>
      <p:pic>
        <p:nvPicPr>
          <p:cNvPr id="8" name="Объект 7">
            <a:extLst>
              <a:ext uri="{FF2B5EF4-FFF2-40B4-BE49-F238E27FC236}">
                <a16:creationId xmlns:a16="http://schemas.microsoft.com/office/drawing/2014/main" id="{F19384C8-DBA7-2424-9CCD-5634E9D50F99}"/>
              </a:ext>
            </a:extLst>
          </p:cNvPr>
          <p:cNvPicPr>
            <a:picLocks noGrp="1" noChangeAspect="1"/>
          </p:cNvPicPr>
          <p:nvPr>
            <p:ph sz="half" idx="2"/>
          </p:nvPr>
        </p:nvPicPr>
        <p:blipFill>
          <a:blip r:embed="rId3"/>
          <a:stretch>
            <a:fillRect/>
          </a:stretch>
        </p:blipFill>
        <p:spPr>
          <a:xfrm>
            <a:off x="8382657" y="3454206"/>
            <a:ext cx="2779924" cy="2779924"/>
          </a:xfrm>
        </p:spPr>
      </p:pic>
      <p:sp>
        <p:nvSpPr>
          <p:cNvPr id="5" name="Заголовок 1">
            <a:extLst>
              <a:ext uri="{FF2B5EF4-FFF2-40B4-BE49-F238E27FC236}">
                <a16:creationId xmlns:a16="http://schemas.microsoft.com/office/drawing/2014/main" id="{A825A178-B372-4ACB-93BB-CEB242F700E9}"/>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Ветеранська політика</a:t>
            </a:r>
          </a:p>
        </p:txBody>
      </p:sp>
      <p:pic>
        <p:nvPicPr>
          <p:cNvPr id="3" name="Рисунок 2">
            <a:extLst>
              <a:ext uri="{FF2B5EF4-FFF2-40B4-BE49-F238E27FC236}">
                <a16:creationId xmlns:a16="http://schemas.microsoft.com/office/drawing/2014/main" id="{70C6DA6F-1322-5AED-6556-2BD581EF714F}"/>
              </a:ext>
            </a:extLst>
          </p:cNvPr>
          <p:cNvPicPr>
            <a:picLocks noChangeAspect="1"/>
          </p:cNvPicPr>
          <p:nvPr/>
        </p:nvPicPr>
        <p:blipFill>
          <a:blip r:embed="rId4"/>
          <a:stretch>
            <a:fillRect/>
          </a:stretch>
        </p:blipFill>
        <p:spPr>
          <a:xfrm>
            <a:off x="987963" y="3668151"/>
            <a:ext cx="3092332" cy="2551494"/>
          </a:xfrm>
          <a:prstGeom prst="rect">
            <a:avLst/>
          </a:prstGeom>
          <a:ln w="38100">
            <a:solidFill>
              <a:schemeClr val="tx1"/>
            </a:solidFill>
          </a:ln>
        </p:spPr>
      </p:pic>
      <p:pic>
        <p:nvPicPr>
          <p:cNvPr id="7" name="Рисунок 6">
            <a:extLst>
              <a:ext uri="{FF2B5EF4-FFF2-40B4-BE49-F238E27FC236}">
                <a16:creationId xmlns:a16="http://schemas.microsoft.com/office/drawing/2014/main" id="{62E6D65A-52C6-1353-2620-33F085B018E5}"/>
              </a:ext>
            </a:extLst>
          </p:cNvPr>
          <p:cNvPicPr>
            <a:picLocks noChangeAspect="1"/>
          </p:cNvPicPr>
          <p:nvPr/>
        </p:nvPicPr>
        <p:blipFill>
          <a:blip r:embed="rId5"/>
          <a:stretch>
            <a:fillRect/>
          </a:stretch>
        </p:blipFill>
        <p:spPr>
          <a:xfrm>
            <a:off x="4077420" y="3662777"/>
            <a:ext cx="3099757" cy="2556867"/>
          </a:xfrm>
          <a:prstGeom prst="rect">
            <a:avLst/>
          </a:prstGeom>
          <a:ln w="38100">
            <a:solidFill>
              <a:schemeClr val="tx1"/>
            </a:solidFill>
          </a:ln>
        </p:spPr>
      </p:pic>
      <p:pic>
        <p:nvPicPr>
          <p:cNvPr id="16" name="Рисунок 15">
            <a:extLst>
              <a:ext uri="{FF2B5EF4-FFF2-40B4-BE49-F238E27FC236}">
                <a16:creationId xmlns:a16="http://schemas.microsoft.com/office/drawing/2014/main" id="{C3632D43-716B-8B0B-C548-3F7689B6C307}"/>
              </a:ext>
            </a:extLst>
          </p:cNvPr>
          <p:cNvPicPr>
            <a:picLocks noChangeAspect="1"/>
          </p:cNvPicPr>
          <p:nvPr/>
        </p:nvPicPr>
        <p:blipFill>
          <a:blip r:embed="rId6"/>
          <a:srcRect l="30611" t="30697" r="48574" b="28207"/>
          <a:stretch/>
        </p:blipFill>
        <p:spPr>
          <a:xfrm>
            <a:off x="4078302" y="1095557"/>
            <a:ext cx="2313871" cy="2527538"/>
          </a:xfrm>
          <a:prstGeom prst="rect">
            <a:avLst/>
          </a:prstGeom>
          <a:ln w="38100">
            <a:solidFill>
              <a:schemeClr val="tx1"/>
            </a:solidFill>
          </a:ln>
        </p:spPr>
      </p:pic>
      <p:sp>
        <p:nvSpPr>
          <p:cNvPr id="17" name="Текст 3">
            <a:extLst>
              <a:ext uri="{FF2B5EF4-FFF2-40B4-BE49-F238E27FC236}">
                <a16:creationId xmlns:a16="http://schemas.microsoft.com/office/drawing/2014/main" id="{892CD3AA-FA7E-1000-3A9D-16FBF9A85190}"/>
              </a:ext>
            </a:extLst>
          </p:cNvPr>
          <p:cNvSpPr txBox="1">
            <a:spLocks/>
          </p:cNvSpPr>
          <p:nvPr/>
        </p:nvSpPr>
        <p:spPr>
          <a:xfrm>
            <a:off x="6409427" y="812319"/>
            <a:ext cx="5313872" cy="299192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uk-UA" b="1" kern="0" noProof="0" dirty="0">
                <a:solidFill>
                  <a:schemeClr val="bg1"/>
                </a:solidFill>
                <a:effectLst/>
                <a:latin typeface="Monotype Corsiva" panose="03010101010201010101" pitchFamily="66" charset="0"/>
                <a:ea typeface="Times New Roman" panose="02020603050405020304" pitchFamily="18" charset="0"/>
              </a:rPr>
              <a:t>Ветеранська політика займає особливе значення в </a:t>
            </a:r>
            <a:r>
              <a:rPr lang="uk-UA" b="1" kern="0" noProof="0" dirty="0">
                <a:solidFill>
                  <a:schemeClr val="bg1"/>
                </a:solidFill>
                <a:latin typeface="Monotype Corsiva" panose="03010101010201010101" pitchFamily="66" charset="0"/>
                <a:ea typeface="Times New Roman" panose="02020603050405020304" pitchFamily="18" charset="0"/>
              </a:rPr>
              <a:t>соціально-економічному розвитку громади. В </a:t>
            </a:r>
            <a:r>
              <a:rPr lang="uk-UA" b="1" kern="0" noProof="0" dirty="0">
                <a:solidFill>
                  <a:schemeClr val="bg1"/>
                </a:solidFill>
                <a:effectLst/>
                <a:latin typeface="Monotype Corsiva" panose="03010101010201010101" pitchFamily="66" charset="0"/>
                <a:ea typeface="Times New Roman" panose="02020603050405020304" pitchFamily="18" charset="0"/>
              </a:rPr>
              <a:t>місті створений «Ветеранський центр», який надає соціальні послуги ветеранам війни, Захисникам та Захисницям України, а також проводить різноманітні заходи та акції для повернення Наших Героїв у цивільне життя.</a:t>
            </a:r>
            <a:endParaRPr lang="uk-UA" b="1" noProof="0" dirty="0">
              <a:solidFill>
                <a:schemeClr val="bg1"/>
              </a:solidFill>
              <a:latin typeface="Monotype Corsiva" panose="03010101010201010101" pitchFamily="66" charset="0"/>
            </a:endParaRPr>
          </a:p>
        </p:txBody>
      </p:sp>
      <p:pic>
        <p:nvPicPr>
          <p:cNvPr id="2" name="Ресурс 3.png" descr="Ресурс 3.png">
            <a:extLst>
              <a:ext uri="{FF2B5EF4-FFF2-40B4-BE49-F238E27FC236}">
                <a16:creationId xmlns:a16="http://schemas.microsoft.com/office/drawing/2014/main" id="{53A37DDD-2668-352B-AFE5-15034A5EA620}"/>
              </a:ext>
            </a:extLst>
          </p:cNvPr>
          <p:cNvPicPr>
            <a:picLocks noChangeAspect="1"/>
          </p:cNvPicPr>
          <p:nvPr/>
        </p:nvPicPr>
        <p:blipFill>
          <a:blip r:embed="rId7"/>
          <a:stretch>
            <a:fillRect/>
          </a:stretch>
        </p:blipFill>
        <p:spPr>
          <a:xfrm>
            <a:off x="-6124" y="-18024"/>
            <a:ext cx="1761438" cy="3297411"/>
          </a:xfrm>
          <a:prstGeom prst="rect">
            <a:avLst/>
          </a:prstGeom>
          <a:ln w="25400">
            <a:miter lim="400000"/>
          </a:ln>
        </p:spPr>
      </p:pic>
      <p:pic>
        <p:nvPicPr>
          <p:cNvPr id="4" name="Ресурс 3.png" descr="Ресурс 3.png">
            <a:extLst>
              <a:ext uri="{FF2B5EF4-FFF2-40B4-BE49-F238E27FC236}">
                <a16:creationId xmlns:a16="http://schemas.microsoft.com/office/drawing/2014/main" id="{A2AEECB7-9498-0BE0-C78A-2FDB3A713188}"/>
              </a:ext>
            </a:extLst>
          </p:cNvPr>
          <p:cNvPicPr>
            <a:picLocks noChangeAspect="1"/>
          </p:cNvPicPr>
          <p:nvPr/>
        </p:nvPicPr>
        <p:blipFill>
          <a:blip r:embed="rId7"/>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91767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tents Page - What's it's Purpose | Table of Contents Examples">
            <a:extLst>
              <a:ext uri="{FF2B5EF4-FFF2-40B4-BE49-F238E27FC236}">
                <a16:creationId xmlns:a16="http://schemas.microsoft.com/office/drawing/2014/main" id="{0A9854AE-730C-401C-B052-5BCBCAA31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772" y="682172"/>
            <a:ext cx="4372330" cy="57041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Объект 2"/>
          <p:cNvSpPr>
            <a:spLocks noGrp="1"/>
          </p:cNvSpPr>
          <p:nvPr>
            <p:ph idx="1"/>
          </p:nvPr>
        </p:nvSpPr>
        <p:spPr>
          <a:xfrm>
            <a:off x="1524001" y="420912"/>
            <a:ext cx="5646058" cy="6175829"/>
          </a:xfrm>
        </p:spPr>
        <p:txBody>
          <a:bodyPr>
            <a:normAutofit fontScale="85000" lnSpcReduction="20000"/>
          </a:bodyPr>
          <a:lstStyle/>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Загальна інформація (слайди 3-4)</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Історична довідка (слайд 5)</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Фізико-географічне розташування (слайди 6-8)</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Сфера освіти (слайди 9-10)</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Сфера охорони здоров’я (слайд 11)</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Культура (слайди 12-13)</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Молодь та спорт (слайди 1</a:t>
            </a:r>
            <a:r>
              <a:rPr lang="uk-UA" sz="2400" dirty="0">
                <a:solidFill>
                  <a:schemeClr val="bg1"/>
                </a:solidFill>
                <a:latin typeface="Monotype Corsiva" panose="03010101010201010101" pitchFamily="66" charset="0"/>
                <a:cs typeface="Times New Roman" panose="02020603050405020304" pitchFamily="18" charset="0"/>
              </a:rPr>
              <a:t>4</a:t>
            </a:r>
            <a:r>
              <a:rPr lang="uk-UA" sz="2400" noProof="0" dirty="0">
                <a:solidFill>
                  <a:schemeClr val="bg1"/>
                </a:solidFill>
                <a:latin typeface="Monotype Corsiva" panose="03010101010201010101" pitchFamily="66" charset="0"/>
                <a:cs typeface="Times New Roman" panose="02020603050405020304" pitchFamily="18" charset="0"/>
              </a:rPr>
              <a:t>-1</a:t>
            </a:r>
            <a:r>
              <a:rPr lang="uk-UA" sz="2400" dirty="0">
                <a:solidFill>
                  <a:schemeClr val="bg1"/>
                </a:solidFill>
                <a:latin typeface="Monotype Corsiva" panose="03010101010201010101" pitchFamily="66" charset="0"/>
                <a:cs typeface="Times New Roman" panose="02020603050405020304" pitchFamily="18" charset="0"/>
              </a:rPr>
              <a:t>6</a:t>
            </a:r>
            <a:r>
              <a:rPr lang="uk-UA" sz="2400" noProof="0" dirty="0">
                <a:solidFill>
                  <a:schemeClr val="bg1"/>
                </a:solidFill>
                <a:latin typeface="Monotype Corsiva" panose="03010101010201010101" pitchFamily="66" charset="0"/>
                <a:cs typeface="Times New Roman" panose="02020603050405020304" pitchFamily="18" charset="0"/>
              </a:rPr>
              <a:t>)</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Громадські організації та заходи (слайди 17-18)</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Ветеранська політика (слайд 19)</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Волонтерство (слайд </a:t>
            </a:r>
            <a:r>
              <a:rPr lang="uk-UA" sz="2400" dirty="0">
                <a:solidFill>
                  <a:schemeClr val="bg1"/>
                </a:solidFill>
                <a:latin typeface="Monotype Corsiva" panose="03010101010201010101" pitchFamily="66" charset="0"/>
                <a:cs typeface="Times New Roman" panose="02020603050405020304" pitchFamily="18" charset="0"/>
              </a:rPr>
              <a:t>20</a:t>
            </a:r>
            <a:r>
              <a:rPr lang="uk-UA" sz="2400" noProof="0" dirty="0">
                <a:solidFill>
                  <a:schemeClr val="bg1"/>
                </a:solidFill>
                <a:latin typeface="Monotype Corsiva" panose="03010101010201010101" pitchFamily="66" charset="0"/>
                <a:cs typeface="Times New Roman" panose="02020603050405020304" pitchFamily="18" charset="0"/>
              </a:rPr>
              <a:t>)</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Трудові ресурси (слайд 21)</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Економічний потенціал (слайди 22-23)</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Інвестиційні проєкти (слайди 24-36)</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Вільні земельні ділянки (слайди 37-39)</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Висновок (слайд 40)</a:t>
            </a:r>
          </a:p>
          <a:p>
            <a:pPr marL="457200" indent="-457200">
              <a:buClrTx/>
              <a:buFont typeface="+mj-lt"/>
              <a:buAutoNum type="arabicPeriod"/>
            </a:pPr>
            <a:r>
              <a:rPr lang="uk-UA" sz="2400" noProof="0" dirty="0">
                <a:solidFill>
                  <a:schemeClr val="bg1"/>
                </a:solidFill>
                <a:latin typeface="Monotype Corsiva" panose="03010101010201010101" pitchFamily="66" charset="0"/>
                <a:cs typeface="Times New Roman" panose="02020603050405020304" pitchFamily="18" charset="0"/>
              </a:rPr>
              <a:t>Контакти (слайд 41)</a:t>
            </a:r>
          </a:p>
        </p:txBody>
      </p:sp>
      <p:pic>
        <p:nvPicPr>
          <p:cNvPr id="1028" name="Picture 4" descr="ЗМІСТ - Надійне джерело інформації">
            <a:extLst>
              <a:ext uri="{FF2B5EF4-FFF2-40B4-BE49-F238E27FC236}">
                <a16:creationId xmlns:a16="http://schemas.microsoft.com/office/drawing/2014/main" id="{D28B66C0-DF32-4A07-BF9C-9AF5231FE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77"/>
          <a:stretch/>
        </p:blipFill>
        <p:spPr bwMode="auto">
          <a:xfrm rot="253714">
            <a:off x="9166545" y="1516797"/>
            <a:ext cx="1858548" cy="705650"/>
          </a:xfrm>
          <a:prstGeom prst="rect">
            <a:avLst/>
          </a:prstGeom>
          <a:solidFill>
            <a:schemeClr val="tx1"/>
          </a:solidFill>
        </p:spPr>
      </p:pic>
      <p:pic>
        <p:nvPicPr>
          <p:cNvPr id="4" name="Ресурс 3.png" descr="Ресурс 3.png">
            <a:extLst>
              <a:ext uri="{FF2B5EF4-FFF2-40B4-BE49-F238E27FC236}">
                <a16:creationId xmlns:a16="http://schemas.microsoft.com/office/drawing/2014/main" id="{1F95BCF3-DAAA-F2F5-2DC7-668ACE7F20B9}"/>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76E38-658E-8F8B-2E45-456F319F85D6}"/>
            </a:ext>
          </a:extLst>
        </p:cNvPr>
        <p:cNvGrpSpPr/>
        <p:nvPr/>
      </p:nvGrpSpPr>
      <p:grpSpPr>
        <a:xfrm>
          <a:off x="0" y="0"/>
          <a:ext cx="0" cy="0"/>
          <a:chOff x="0" y="0"/>
          <a:chExt cx="0" cy="0"/>
        </a:xfrm>
      </p:grpSpPr>
      <p:pic>
        <p:nvPicPr>
          <p:cNvPr id="2" name="Ресурс 3.png" descr="Ресурс 3.png">
            <a:extLst>
              <a:ext uri="{FF2B5EF4-FFF2-40B4-BE49-F238E27FC236}">
                <a16:creationId xmlns:a16="http://schemas.microsoft.com/office/drawing/2014/main" id="{C481ECC4-47B1-60DC-D127-2DF9665A5F08}"/>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pic>
        <p:nvPicPr>
          <p:cNvPr id="15" name="Объект 14">
            <a:extLst>
              <a:ext uri="{FF2B5EF4-FFF2-40B4-BE49-F238E27FC236}">
                <a16:creationId xmlns:a16="http://schemas.microsoft.com/office/drawing/2014/main" id="{A5C20569-A7C8-739C-5BA7-4E942D932620}"/>
              </a:ext>
            </a:extLst>
          </p:cNvPr>
          <p:cNvPicPr>
            <a:picLocks noGrp="1" noChangeAspect="1"/>
          </p:cNvPicPr>
          <p:nvPr>
            <p:ph sz="half" idx="2"/>
          </p:nvPr>
        </p:nvPicPr>
        <p:blipFill>
          <a:blip r:embed="rId3"/>
          <a:srcRect l="43661" t="30181" r="23141" b="39802"/>
          <a:stretch/>
        </p:blipFill>
        <p:spPr>
          <a:xfrm>
            <a:off x="676274" y="1047750"/>
            <a:ext cx="5695951" cy="2514599"/>
          </a:xfrm>
          <a:ln w="38100">
            <a:solidFill>
              <a:schemeClr val="tx1"/>
            </a:solidFill>
          </a:ln>
        </p:spPr>
      </p:pic>
      <p:sp>
        <p:nvSpPr>
          <p:cNvPr id="5" name="Заголовок 1">
            <a:extLst>
              <a:ext uri="{FF2B5EF4-FFF2-40B4-BE49-F238E27FC236}">
                <a16:creationId xmlns:a16="http://schemas.microsoft.com/office/drawing/2014/main" id="{250B84DC-2A9A-E722-4855-349210032335}"/>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Волонтерство</a:t>
            </a:r>
          </a:p>
        </p:txBody>
      </p:sp>
      <p:pic>
        <p:nvPicPr>
          <p:cNvPr id="17" name="Рисунок 16">
            <a:extLst>
              <a:ext uri="{FF2B5EF4-FFF2-40B4-BE49-F238E27FC236}">
                <a16:creationId xmlns:a16="http://schemas.microsoft.com/office/drawing/2014/main" id="{228EA9D0-A35D-CA1D-015C-06CF0D5D4BA4}"/>
              </a:ext>
            </a:extLst>
          </p:cNvPr>
          <p:cNvPicPr>
            <a:picLocks noChangeAspect="1"/>
          </p:cNvPicPr>
          <p:nvPr/>
        </p:nvPicPr>
        <p:blipFill>
          <a:blip r:embed="rId4"/>
          <a:stretch>
            <a:fillRect/>
          </a:stretch>
        </p:blipFill>
        <p:spPr>
          <a:xfrm>
            <a:off x="3638550" y="3562350"/>
            <a:ext cx="2733675" cy="2812626"/>
          </a:xfrm>
          <a:prstGeom prst="rect">
            <a:avLst/>
          </a:prstGeom>
          <a:ln w="38100">
            <a:solidFill>
              <a:schemeClr val="tx1"/>
            </a:solidFill>
          </a:ln>
        </p:spPr>
      </p:pic>
      <p:sp>
        <p:nvSpPr>
          <p:cNvPr id="20" name="Текст 3">
            <a:extLst>
              <a:ext uri="{FF2B5EF4-FFF2-40B4-BE49-F238E27FC236}">
                <a16:creationId xmlns:a16="http://schemas.microsoft.com/office/drawing/2014/main" id="{461D4A80-CCCC-DADF-708B-1DA8EF1BEC57}"/>
              </a:ext>
            </a:extLst>
          </p:cNvPr>
          <p:cNvSpPr txBox="1">
            <a:spLocks/>
          </p:cNvSpPr>
          <p:nvPr/>
        </p:nvSpPr>
        <p:spPr>
          <a:xfrm>
            <a:off x="6732494" y="1145240"/>
            <a:ext cx="4381499" cy="51054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uk-UA" kern="0" noProof="0" dirty="0">
                <a:solidFill>
                  <a:schemeClr val="bg1"/>
                </a:solidFill>
                <a:effectLst/>
                <a:latin typeface="Monotype Corsiva" panose="03010101010201010101" pitchFamily="66" charset="0"/>
                <a:ea typeface="Times New Roman" panose="02020603050405020304" pitchFamily="18" charset="0"/>
              </a:rPr>
              <a:t>З перших днів повномасштабної збройної російської агресії, комунальний заклад “Тернівський міський молодіжний центр” (неофіційна назва - “InTern”) та КЗ «Тернівський міський центр культури і дозвілля» згідно з викликами часу трансформувалися в центри гуманітарної допомоги </a:t>
            </a:r>
            <a:r>
              <a:rPr lang="uk-UA" kern="0" noProof="0" dirty="0">
                <a:solidFill>
                  <a:schemeClr val="bg1"/>
                </a:solidFill>
                <a:latin typeface="Monotype Corsiva" panose="03010101010201010101" pitchFamily="66" charset="0"/>
                <a:ea typeface="Times New Roman" panose="02020603050405020304" pitchFamily="18" charset="0"/>
              </a:rPr>
              <a:t>ЗСУ </a:t>
            </a:r>
            <a:r>
              <a:rPr lang="uk-UA" kern="0" noProof="0" dirty="0">
                <a:solidFill>
                  <a:schemeClr val="bg1"/>
                </a:solidFill>
                <a:effectLst/>
                <a:latin typeface="Monotype Corsiva" panose="03010101010201010101" pitchFamily="66" charset="0"/>
                <a:ea typeface="Times New Roman" panose="02020603050405020304" pitchFamily="18" charset="0"/>
              </a:rPr>
              <a:t>та ВПО. Кожен день Вони присвячують волонтерству! Тут приймають та роздають гуманітарну допомогу, надають безоплатну правову консультацію, різнобічно підтримують військових, плетуть маскувальні сітки, проводять заходи з соціальної згуртованості населення, генерують та реалізують міні-ініціативи тощо.</a:t>
            </a:r>
            <a:endParaRPr lang="uk-UA" noProof="0" dirty="0">
              <a:solidFill>
                <a:schemeClr val="bg1"/>
              </a:solidFill>
              <a:latin typeface="Monotype Corsiva" panose="03010101010201010101" pitchFamily="66" charset="0"/>
            </a:endParaRPr>
          </a:p>
        </p:txBody>
      </p:sp>
      <p:pic>
        <p:nvPicPr>
          <p:cNvPr id="21" name="Рисунок 20">
            <a:extLst>
              <a:ext uri="{FF2B5EF4-FFF2-40B4-BE49-F238E27FC236}">
                <a16:creationId xmlns:a16="http://schemas.microsoft.com/office/drawing/2014/main" id="{448BAC1C-998C-7C10-DD18-BD2207D26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15" r="22025"/>
          <a:stretch/>
        </p:blipFill>
        <p:spPr bwMode="auto">
          <a:xfrm>
            <a:off x="676274" y="3562349"/>
            <a:ext cx="2971801" cy="2809875"/>
          </a:xfrm>
          <a:prstGeom prst="rect">
            <a:avLst/>
          </a:prstGeom>
          <a:noFill/>
          <a:ln w="38100">
            <a:solidFill>
              <a:schemeClr val="tx1"/>
            </a:solidFill>
          </a:ln>
          <a:extLst>
            <a:ext uri="{53640926-AAD7-44D8-BBD7-CCE9431645EC}">
              <a14:shadowObscured xmlns:a14="http://schemas.microsoft.com/office/drawing/2010/main"/>
            </a:ext>
          </a:extLst>
        </p:spPr>
      </p:pic>
      <p:pic>
        <p:nvPicPr>
          <p:cNvPr id="3" name="Ресурс 3.png" descr="Ресурс 3.png">
            <a:extLst>
              <a:ext uri="{FF2B5EF4-FFF2-40B4-BE49-F238E27FC236}">
                <a16:creationId xmlns:a16="http://schemas.microsoft.com/office/drawing/2014/main" id="{CFCDA0BB-36D5-E75E-5193-C9411BC6399A}"/>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1724624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6670" y="383852"/>
            <a:ext cx="5854240" cy="817716"/>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Трудові ресурси</a:t>
            </a:r>
          </a:p>
        </p:txBody>
      </p:sp>
      <p:sp>
        <p:nvSpPr>
          <p:cNvPr id="3" name="Объект 2"/>
          <p:cNvSpPr>
            <a:spLocks noGrp="1"/>
          </p:cNvSpPr>
          <p:nvPr>
            <p:ph idx="1"/>
          </p:nvPr>
        </p:nvSpPr>
        <p:spPr>
          <a:xfrm>
            <a:off x="972305" y="1338545"/>
            <a:ext cx="4818895" cy="2743515"/>
          </a:xfrm>
        </p:spPr>
        <p:txBody>
          <a:bodyPr>
            <a:noAutofit/>
          </a:bodyPr>
          <a:lstStyle/>
          <a:p>
            <a:pPr algn="just">
              <a:lnSpc>
                <a:spcPts val="1800"/>
              </a:lnSpc>
              <a:buClrTx/>
            </a:pPr>
            <a:r>
              <a:rPr lang="uk-UA" noProof="0" dirty="0">
                <a:solidFill>
                  <a:schemeClr val="bg1"/>
                </a:solidFill>
                <a:latin typeface="Monotype Corsiva" panose="03010101010201010101" pitchFamily="66" charset="0"/>
                <a:cs typeface="Times New Roman" panose="02020603050405020304" pitchFamily="18" charset="0"/>
              </a:rPr>
              <a:t>На території громади проживає близько 30 тис.осіб, з них: 23180 – постійне населення, 7045 - внутрішньо переміщені особи (ВПО).</a:t>
            </a:r>
          </a:p>
          <a:p>
            <a:pPr algn="just">
              <a:lnSpc>
                <a:spcPts val="1800"/>
              </a:lnSpc>
              <a:buClrTx/>
            </a:pPr>
            <a:r>
              <a:rPr lang="uk-UA" noProof="0" dirty="0">
                <a:solidFill>
                  <a:schemeClr val="bg1"/>
                </a:solidFill>
                <a:latin typeface="Monotype Corsiva" panose="03010101010201010101" pitchFamily="66" charset="0"/>
                <a:cs typeface="Times New Roman" panose="02020603050405020304" pitchFamily="18" charset="0"/>
              </a:rPr>
              <a:t>Працездатне населення (від 15 до 70 років) складає близько 18тис.осіб;</a:t>
            </a:r>
          </a:p>
          <a:p>
            <a:pPr algn="just">
              <a:lnSpc>
                <a:spcPts val="1800"/>
              </a:lnSpc>
              <a:buClrTx/>
            </a:pPr>
            <a:r>
              <a:rPr lang="uk-UA" noProof="0" dirty="0">
                <a:solidFill>
                  <a:schemeClr val="bg1"/>
                </a:solidFill>
                <a:latin typeface="Monotype Corsiva" panose="03010101010201010101" pitchFamily="66" charset="0"/>
                <a:cs typeface="Times New Roman" panose="02020603050405020304" pitchFamily="18" charset="0"/>
              </a:rPr>
              <a:t>Кількість найманих працівників: </a:t>
            </a:r>
          </a:p>
          <a:p>
            <a:pPr lvl="1" algn="just">
              <a:lnSpc>
                <a:spcPts val="1800"/>
              </a:lnSpc>
              <a:buClrTx/>
              <a:buFont typeface="Wingdings" panose="05000000000000000000" pitchFamily="2" charset="2"/>
              <a:buChar char="§"/>
            </a:pPr>
            <a:r>
              <a:rPr lang="uk-UA" noProof="0" dirty="0">
                <a:solidFill>
                  <a:schemeClr val="bg1"/>
                </a:solidFill>
                <a:latin typeface="Monotype Corsiva" panose="03010101010201010101" pitchFamily="66" charset="0"/>
                <a:cs typeface="Times New Roman" panose="02020603050405020304" pitchFamily="18" charset="0"/>
              </a:rPr>
              <a:t>у юридичних осіб – близько 4000, </a:t>
            </a:r>
          </a:p>
          <a:p>
            <a:pPr lvl="1" algn="just">
              <a:lnSpc>
                <a:spcPts val="1800"/>
              </a:lnSpc>
              <a:buClrTx/>
              <a:buFont typeface="Wingdings" panose="05000000000000000000" pitchFamily="2" charset="2"/>
              <a:buChar char="§"/>
            </a:pPr>
            <a:r>
              <a:rPr lang="uk-UA" noProof="0" dirty="0">
                <a:solidFill>
                  <a:schemeClr val="bg1"/>
                </a:solidFill>
                <a:latin typeface="Monotype Corsiva" panose="03010101010201010101" pitchFamily="66" charset="0"/>
                <a:cs typeface="Times New Roman" panose="02020603050405020304" pitchFamily="18" charset="0"/>
              </a:rPr>
              <a:t>у фізичних осіб – близько 1000.</a:t>
            </a:r>
          </a:p>
        </p:txBody>
      </p:sp>
      <p:pic>
        <p:nvPicPr>
          <p:cNvPr id="4" name="Рисунок 3" descr="Трудові ресурси | Тест з географії – «На Урок»">
            <a:extLst>
              <a:ext uri="{FF2B5EF4-FFF2-40B4-BE49-F238E27FC236}">
                <a16:creationId xmlns:a16="http://schemas.microsoft.com/office/drawing/2014/main" id="{C357FF1A-B94A-7C4C-6C21-EC3CE02CD4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469" b="90204" l="6125" r="92125">
                        <a14:foregroundMark x1="14500" y1="21020" x2="5250" y2="60408"/>
                        <a14:foregroundMark x1="5250" y1="60408" x2="13750" y2="91633"/>
                        <a14:foregroundMark x1="13750" y1="91633" x2="70250" y2="87143"/>
                        <a14:foregroundMark x1="70250" y1="87143" x2="88875" y2="93673"/>
                        <a14:foregroundMark x1="88875" y1="93673" x2="95500" y2="44082"/>
                        <a14:foregroundMark x1="95500" y1="44082" x2="91875" y2="24286"/>
                        <a14:foregroundMark x1="91875" y1="24286" x2="72500" y2="13469"/>
                        <a14:foregroundMark x1="72500" y1="13469" x2="12625" y2="15918"/>
                        <a14:foregroundMark x1="12625" y1="15918" x2="6125" y2="32857"/>
                        <a14:foregroundMark x1="92125" y1="32857" x2="90250" y2="57551"/>
                        <a14:foregroundMark x1="72500" y1="41837" x2="27750" y2="52041"/>
                        <a14:foregroundMark x1="27750" y1="52041" x2="27750" y2="52041"/>
                        <a14:foregroundMark x1="64250" y1="33469" x2="13000" y2="47755"/>
                        <a14:foregroundMark x1="69875" y1="26122" x2="20250" y2="43061"/>
                        <a14:foregroundMark x1="68125" y1="31633" x2="30125" y2="36327"/>
                        <a14:foregroundMark x1="68625" y1="24082" x2="45500" y2="24082"/>
                        <a14:foregroundMark x1="51500" y1="25306" x2="17375" y2="24490"/>
                        <a14:foregroundMark x1="21250" y1="20204" x2="20000" y2="20612"/>
                        <a14:foregroundMark x1="13750" y1="55102" x2="61875" y2="60612"/>
                        <a14:foregroundMark x1="9875" y1="50816" x2="23625" y2="64082"/>
                        <a14:foregroundMark x1="23625" y1="64082" x2="56375" y2="71224"/>
                        <a14:foregroundMark x1="56375" y1="71224" x2="63250" y2="54898"/>
                        <a14:foregroundMark x1="63250" y1="54898" x2="50750" y2="50816"/>
                        <a14:foregroundMark x1="14000" y1="63673" x2="51000" y2="73878"/>
                        <a14:foregroundMark x1="21750" y1="76735" x2="49125" y2="79388"/>
                        <a14:foregroundMark x1="9875" y1="77551" x2="29625" y2="82245"/>
                        <a14:foregroundMark x1="28250" y1="80204" x2="44125" y2="82041"/>
                        <a14:foregroundMark x1="44125" y1="82041" x2="53875" y2="81020"/>
                        <a14:foregroundMark x1="65250" y1="77143" x2="80375" y2="77143"/>
                        <a14:foregroundMark x1="76500" y1="75510" x2="49125" y2="78367"/>
                        <a14:foregroundMark x1="24375" y1="22653" x2="21750" y2="21429"/>
                        <a14:foregroundMark x1="88875" y1="20612" x2="85500" y2="18163"/>
                      </a14:backgroundRemoval>
                    </a14:imgEffect>
                  </a14:imgLayer>
                </a14:imgProps>
              </a:ext>
              <a:ext uri="{28A0092B-C50C-407E-A947-70E740481C1C}">
                <a14:useLocalDpi xmlns:a14="http://schemas.microsoft.com/office/drawing/2010/main" val="0"/>
              </a:ext>
            </a:extLst>
          </a:blip>
          <a:srcRect t="4281"/>
          <a:stretch/>
        </p:blipFill>
        <p:spPr bwMode="auto">
          <a:xfrm>
            <a:off x="5838825" y="0"/>
            <a:ext cx="6353175" cy="3800475"/>
          </a:xfrm>
          <a:prstGeom prst="rect">
            <a:avLst/>
          </a:prstGeom>
          <a:noFill/>
          <a:ln>
            <a:noFill/>
          </a:ln>
          <a:extLst>
            <a:ext uri="{53640926-AAD7-44D8-BBD7-CCE9431645EC}">
              <a14:shadowObscured xmlns:a14="http://schemas.microsoft.com/office/drawing/2010/main"/>
            </a:ext>
          </a:extLst>
        </p:spPr>
      </p:pic>
      <p:pic>
        <p:nvPicPr>
          <p:cNvPr id="6" name="Рисунок 5">
            <a:extLst>
              <a:ext uri="{FF2B5EF4-FFF2-40B4-BE49-F238E27FC236}">
                <a16:creationId xmlns:a16="http://schemas.microsoft.com/office/drawing/2014/main" id="{3B75E13E-4303-35E5-59EE-38C76F445F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311"/>
          <a:stretch/>
        </p:blipFill>
        <p:spPr bwMode="auto">
          <a:xfrm>
            <a:off x="4386933" y="4205013"/>
            <a:ext cx="3124835" cy="1915795"/>
          </a:xfrm>
          <a:prstGeom prst="rect">
            <a:avLst/>
          </a:prstGeom>
          <a:ln>
            <a:noFill/>
          </a:ln>
          <a:extLst>
            <a:ext uri="{53640926-AAD7-44D8-BBD7-CCE9431645EC}">
              <a14:shadowObscured xmlns:a14="http://schemas.microsoft.com/office/drawing/2010/main"/>
            </a:ext>
          </a:extLst>
        </p:spPr>
      </p:pic>
      <p:pic>
        <p:nvPicPr>
          <p:cNvPr id="1026" name="Picture 2" descr="Офіційне оформлення найманих працівників – Вишгородська РДА">
            <a:extLst>
              <a:ext uri="{FF2B5EF4-FFF2-40B4-BE49-F238E27FC236}">
                <a16:creationId xmlns:a16="http://schemas.microsoft.com/office/drawing/2014/main" id="{2DEC8BEF-02A0-8020-1BA8-FAE03D853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401" y="4201455"/>
            <a:ext cx="2907102" cy="1940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Чи треба у 2023 році переробляти штатний розпис? - Я – Бухгалтер">
            <a:extLst>
              <a:ext uri="{FF2B5EF4-FFF2-40B4-BE49-F238E27FC236}">
                <a16:creationId xmlns:a16="http://schemas.microsoft.com/office/drawing/2014/main" id="{C0B993D2-2D40-88F4-0B9E-99E96807E4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7020" y="4190639"/>
            <a:ext cx="3118089" cy="1942741"/>
          </a:xfrm>
          <a:prstGeom prst="rect">
            <a:avLst/>
          </a:prstGeom>
          <a:noFill/>
          <a:extLst>
            <a:ext uri="{909E8E84-426E-40DD-AFC4-6F175D3DCCD1}">
              <a14:hiddenFill xmlns:a14="http://schemas.microsoft.com/office/drawing/2010/main">
                <a:solidFill>
                  <a:srgbClr val="FFFFFF"/>
                </a:solidFill>
              </a14:hiddenFill>
            </a:ext>
          </a:extLst>
        </p:spPr>
      </p:pic>
      <p:pic>
        <p:nvPicPr>
          <p:cNvPr id="5" name="Ресурс 3.png" descr="Ресурс 3.png">
            <a:extLst>
              <a:ext uri="{FF2B5EF4-FFF2-40B4-BE49-F238E27FC236}">
                <a16:creationId xmlns:a16="http://schemas.microsoft.com/office/drawing/2014/main" id="{FBF4371C-D4B6-3036-F269-BCEAC20798AD}"/>
              </a:ext>
            </a:extLst>
          </p:cNvPr>
          <p:cNvPicPr>
            <a:picLocks noChangeAspect="1"/>
          </p:cNvPicPr>
          <p:nvPr/>
        </p:nvPicPr>
        <p:blipFill>
          <a:blip r:embed="rId8"/>
          <a:stretch>
            <a:fillRect/>
          </a:stretch>
        </p:blipFill>
        <p:spPr>
          <a:xfrm>
            <a:off x="-6124" y="-18024"/>
            <a:ext cx="1761438" cy="3297411"/>
          </a:xfrm>
          <a:prstGeom prst="rect">
            <a:avLst/>
          </a:prstGeom>
          <a:ln w="25400">
            <a:miter lim="400000"/>
          </a:ln>
        </p:spPr>
      </p:pic>
      <p:pic>
        <p:nvPicPr>
          <p:cNvPr id="7" name="Ресурс 3.png" descr="Ресурс 3.png">
            <a:extLst>
              <a:ext uri="{FF2B5EF4-FFF2-40B4-BE49-F238E27FC236}">
                <a16:creationId xmlns:a16="http://schemas.microsoft.com/office/drawing/2014/main" id="{BB9C112D-7F1C-9E3C-D6BF-AEDF00EB903D}"/>
              </a:ext>
            </a:extLst>
          </p:cNvPr>
          <p:cNvPicPr>
            <a:picLocks noChangeAspect="1"/>
          </p:cNvPicPr>
          <p:nvPr/>
        </p:nvPicPr>
        <p:blipFill>
          <a:blip r:embed="rId8"/>
          <a:stretch>
            <a:fillRect/>
          </a:stretch>
        </p:blipFill>
        <p:spPr>
          <a:xfrm rot="10800000">
            <a:off x="10430562" y="3560588"/>
            <a:ext cx="1761438" cy="3297411"/>
          </a:xfrm>
          <a:prstGeom prst="rect">
            <a:avLst/>
          </a:prstGeom>
          <a:ln w="25400">
            <a:miter lim="400000"/>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есурс 3.png" descr="Ресурс 3.png">
            <a:extLst>
              <a:ext uri="{FF2B5EF4-FFF2-40B4-BE49-F238E27FC236}">
                <a16:creationId xmlns:a16="http://schemas.microsoft.com/office/drawing/2014/main" id="{5DA9D5C1-176F-CDDA-FAD0-B42E27111889}"/>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sp>
        <p:nvSpPr>
          <p:cNvPr id="2" name="Заголовок 1"/>
          <p:cNvSpPr>
            <a:spLocks noGrp="1"/>
          </p:cNvSpPr>
          <p:nvPr>
            <p:ph type="title"/>
          </p:nvPr>
        </p:nvSpPr>
        <p:spPr>
          <a:xfrm>
            <a:off x="1159217" y="0"/>
            <a:ext cx="7460908" cy="1482551"/>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Економічний потенціал</a:t>
            </a:r>
          </a:p>
        </p:txBody>
      </p:sp>
      <p:sp>
        <p:nvSpPr>
          <p:cNvPr id="3" name="Объект 2"/>
          <p:cNvSpPr>
            <a:spLocks noGrp="1"/>
          </p:cNvSpPr>
          <p:nvPr>
            <p:ph idx="1"/>
          </p:nvPr>
        </p:nvSpPr>
        <p:spPr>
          <a:xfrm>
            <a:off x="681510" y="1583483"/>
            <a:ext cx="5728816" cy="4883992"/>
          </a:xfrm>
        </p:spPr>
        <p:txBody>
          <a:bodyPr>
            <a:normAutofit fontScale="92500" lnSpcReduction="10000"/>
          </a:bodyPr>
          <a:lstStyle/>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Промислова інфраструктура міста – монофункціональна та представлена двома шахтами «Тернівська» та «Західно-Донбаська», які є складовими виробничо-структурного підрозділу «Шахтоуправління «Тернівське» ПрАТ «ДТЕК ПАВЛОГРАДВУГІЛЛЯ». Кількість зайнятих працівників в промисловості – близько 4000 осіб;</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В місті працює комунальне підприємство «Тернівське житлово-комунальне підприємство», яке надає повний спектр комунальних послуг мешканцям та налічує близько 380 працівників.</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Найближча вузлова залізнична станція розташована на відстані 23 км від Тернівки у місті Павлоград.</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Відстань до обласного центру (м.Дніпро)  – 100 км і проходить Європейським маршрутом E50, із яким збігається міжнародний автошлях М30. </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Зв'язки з найближчими населеними пунктами забезпечуються мережею автодоріг місцевого значення.</a:t>
            </a:r>
          </a:p>
        </p:txBody>
      </p:sp>
      <p:pic>
        <p:nvPicPr>
          <p:cNvPr id="4" name="Рисунок 3">
            <a:extLst>
              <a:ext uri="{FF2B5EF4-FFF2-40B4-BE49-F238E27FC236}">
                <a16:creationId xmlns:a16="http://schemas.microsoft.com/office/drawing/2014/main" id="{2CEDFC54-05EF-5130-100F-674E8B465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1494" y="1747836"/>
            <a:ext cx="3781748" cy="2047183"/>
          </a:xfrm>
          <a:prstGeom prst="rect">
            <a:avLst/>
          </a:prstGeom>
          <a:ln>
            <a:noFill/>
          </a:ln>
          <a:effectLst>
            <a:outerShdw blurRad="292100" dist="139700" dir="2700000" algn="tl" rotWithShape="0">
              <a:srgbClr val="333333">
                <a:alpha val="0"/>
              </a:srgbClr>
            </a:outerShdw>
          </a:effectLst>
        </p:spPr>
      </p:pic>
      <p:pic>
        <p:nvPicPr>
          <p:cNvPr id="6" name="Рисунок 5">
            <a:extLst>
              <a:ext uri="{FF2B5EF4-FFF2-40B4-BE49-F238E27FC236}">
                <a16:creationId xmlns:a16="http://schemas.microsoft.com/office/drawing/2014/main" id="{47BD1808-A365-9BF5-2BFA-882AD864D05B}"/>
              </a:ext>
            </a:extLst>
          </p:cNvPr>
          <p:cNvPicPr>
            <a:picLocks noChangeAspect="1"/>
          </p:cNvPicPr>
          <p:nvPr/>
        </p:nvPicPr>
        <p:blipFill>
          <a:blip r:embed="rId5"/>
          <a:stretch>
            <a:fillRect/>
          </a:stretch>
        </p:blipFill>
        <p:spPr>
          <a:xfrm>
            <a:off x="6918511" y="4149772"/>
            <a:ext cx="3778064" cy="2041480"/>
          </a:xfrm>
          <a:prstGeom prst="rect">
            <a:avLst/>
          </a:prstGeom>
        </p:spPr>
      </p:pic>
      <p:sp>
        <p:nvSpPr>
          <p:cNvPr id="7" name="TextBox 6">
            <a:extLst>
              <a:ext uri="{FF2B5EF4-FFF2-40B4-BE49-F238E27FC236}">
                <a16:creationId xmlns:a16="http://schemas.microsoft.com/office/drawing/2014/main" id="{78B6DDF5-2F0A-E384-2E65-4514DEC3FE2F}"/>
              </a:ext>
            </a:extLst>
          </p:cNvPr>
          <p:cNvSpPr txBox="1"/>
          <p:nvPr/>
        </p:nvSpPr>
        <p:spPr>
          <a:xfrm>
            <a:off x="6934199" y="3776214"/>
            <a:ext cx="3767140" cy="369332"/>
          </a:xfrm>
          <a:prstGeom prst="rect">
            <a:avLst/>
          </a:prstGeom>
          <a:noFill/>
        </p:spPr>
        <p:txBody>
          <a:bodyPr wrap="square" rtlCol="0">
            <a:spAutoFit/>
          </a:bodyPr>
          <a:lstStyle/>
          <a:p>
            <a:pPr algn="ctr"/>
            <a:r>
              <a:rPr lang="uk-UA" b="1"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Шахта </a:t>
            </a:r>
            <a:r>
              <a:rPr lang="uk-UA" b="1" i="0"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«Західно-Донбаська»</a:t>
            </a:r>
            <a:endParaRPr lang="uk-UA" b="1"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E382A26-E1D6-36CE-D17E-BE5032BBB633}"/>
              </a:ext>
            </a:extLst>
          </p:cNvPr>
          <p:cNvSpPr txBox="1"/>
          <p:nvPr/>
        </p:nvSpPr>
        <p:spPr>
          <a:xfrm>
            <a:off x="6964807" y="6190621"/>
            <a:ext cx="3751771" cy="369332"/>
          </a:xfrm>
          <a:prstGeom prst="rect">
            <a:avLst/>
          </a:prstGeom>
          <a:noFill/>
        </p:spPr>
        <p:txBody>
          <a:bodyPr wrap="square" rtlCol="0">
            <a:spAutoFit/>
          </a:bodyPr>
          <a:lstStyle/>
          <a:p>
            <a:pPr algn="ctr"/>
            <a:r>
              <a:rPr lang="uk-UA" b="1"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Шахта </a:t>
            </a:r>
            <a:r>
              <a:rPr lang="uk-UA" b="1" i="0"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«Тернівська»</a:t>
            </a:r>
            <a:endParaRPr lang="uk-UA" b="1" noProof="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есурс 3.png" descr="Ресурс 3.png">
            <a:extLst>
              <a:ext uri="{FF2B5EF4-FFF2-40B4-BE49-F238E27FC236}">
                <a16:creationId xmlns:a16="http://schemas.microsoft.com/office/drawing/2014/main" id="{38FED98B-4F56-15C5-30AF-7CF7B2378352}"/>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pic>
        <p:nvPicPr>
          <p:cNvPr id="1026" name="Picture 2" descr="Як громадам стимулювати економічний розвиток – презентація посібника |  Офіційний сайт Черкаської обласної ради. Новини, події, анонси, інформація  про раду та депутатів">
            <a:extLst>
              <a:ext uri="{FF2B5EF4-FFF2-40B4-BE49-F238E27FC236}">
                <a16:creationId xmlns:a16="http://schemas.microsoft.com/office/drawing/2014/main" id="{0CD4722D-E1DD-A434-689B-1311327D9B2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199" b="89911" l="9134" r="93858">
                        <a14:foregroundMark x1="15748" y1="23739" x2="12107" y2="21452"/>
                        <a14:foregroundMark x1="14173" y1="75668" x2="59843" y2="78338"/>
                        <a14:foregroundMark x1="59843" y1="78338" x2="64724" y2="74481"/>
                        <a14:foregroundMark x1="55906" y1="86053" x2="25039" y2="87537"/>
                        <a14:foregroundMark x1="10551" y1="68249" x2="11024" y2="78338"/>
                        <a14:foregroundMark x1="13458" y1="32132" x2="13228" y2="40059"/>
                        <a14:foregroundMark x1="13701" y1="23739" x2="13631" y2="26149"/>
                        <a14:foregroundMark x1="13318" y1="31779" x2="13701" y2="42433"/>
                        <a14:foregroundMark x1="13071" y1="24926" x2="13123" y2="26375"/>
                        <a14:foregroundMark x1="12283" y1="19881" x2="12283" y2="19881"/>
                        <a14:foregroundMark x1="42520" y1="30861" x2="45039" y2="13353"/>
                        <a14:foregroundMark x1="45354" y1="16320" x2="44724" y2="29674"/>
                        <a14:foregroundMark x1="44724" y1="24036" x2="45354" y2="32047"/>
                        <a14:foregroundMark x1="44882" y1="24926" x2="45354" y2="27596"/>
                        <a14:foregroundMark x1="57323" y1="81899" x2="72126" y2="78635"/>
                        <a14:foregroundMark x1="43307" y1="87240" x2="50866" y2="86944"/>
                        <a14:foregroundMark x1="44252" y1="86647" x2="51181" y2="85460"/>
                        <a14:foregroundMark x1="49921" y1="89318" x2="46142" y2="88131"/>
                        <a14:foregroundMark x1="47874" y1="89318" x2="44567" y2="89021"/>
                        <a14:foregroundMark x1="84409" y1="49852" x2="81890" y2="14540"/>
                        <a14:foregroundMark x1="81890" y1="14540" x2="58583" y2="12166"/>
                        <a14:foregroundMark x1="58583" y1="12166" x2="41102" y2="33828"/>
                        <a14:foregroundMark x1="41102" y1="33828" x2="40945" y2="35015"/>
                        <a14:foregroundMark x1="69134" y1="9199" x2="71339" y2="9792"/>
                        <a14:foregroundMark x1="92913" y1="20772" x2="82047" y2="58160"/>
                        <a14:foregroundMark x1="82047" y1="58160" x2="80787" y2="60534"/>
                        <a14:foregroundMark x1="80472" y1="80712" x2="80472" y2="82196"/>
                        <a14:foregroundMark x1="81575" y1="80712" x2="81890" y2="80415"/>
                        <a14:foregroundMark x1="82047" y1="79822" x2="81575" y2="79228"/>
                        <a14:foregroundMark x1="92441" y1="22552" x2="93858" y2="22255"/>
                        <a14:foregroundMark x1="13701" y1="42433" x2="11496" y2="49852"/>
                        <a14:foregroundMark x1="11654" y1="41840" x2="9921" y2="46588"/>
                        <a14:foregroundMark x1="10551" y1="44807" x2="13701" y2="35905"/>
                        <a14:foregroundMark x1="12126" y1="37389" x2="11496" y2="53412"/>
                        <a14:foregroundMark x1="69764" y1="80415" x2="56535" y2="80712"/>
                        <a14:foregroundMark x1="60945" y1="82196" x2="68661" y2="82789"/>
                        <a14:foregroundMark x1="13701" y1="83680" x2="12126" y2="81306"/>
                        <a14:foregroundMark x1="12441" y1="81602" x2="9134" y2="71217"/>
                        <a14:foregroundMark x1="13071" y1="28190" x2="13071" y2="31751"/>
                        <a14:foregroundMark x1="13386" y1="27300" x2="13386" y2="27300"/>
                        <a14:foregroundMark x1="13228" y1="27300" x2="13228" y2="27300"/>
                        <a14:foregroundMark x1="9134" y1="45697" x2="9134" y2="45697"/>
                        <a14:backgroundMark x1="10079" y1="18101" x2="9134" y2="20772"/>
                        <a14:backgroundMark x1="19055" y1="28487" x2="15749" y2="29962"/>
                        <a14:backgroundMark x1="13858" y1="26409" x2="13858" y2="26409"/>
                      </a14:backgroundRemoval>
                    </a14:imgEffect>
                  </a14:imgLayer>
                </a14:imgProps>
              </a:ext>
              <a:ext uri="{28A0092B-C50C-407E-A947-70E740481C1C}">
                <a14:useLocalDpi xmlns:a14="http://schemas.microsoft.com/office/drawing/2010/main" val="0"/>
              </a:ext>
            </a:extLst>
          </a:blip>
          <a:srcRect/>
          <a:stretch>
            <a:fillRect/>
          </a:stretch>
        </p:blipFill>
        <p:spPr bwMode="auto">
          <a:xfrm>
            <a:off x="8377239" y="123825"/>
            <a:ext cx="2575496" cy="1366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310E7-266C-F8DC-5E57-DB4B011F496C}"/>
            </a:ext>
          </a:extLst>
        </p:cNvPr>
        <p:cNvGrpSpPr/>
        <p:nvPr/>
      </p:nvGrpSpPr>
      <p:grpSpPr>
        <a:xfrm>
          <a:off x="0" y="0"/>
          <a:ext cx="0" cy="0"/>
          <a:chOff x="0" y="0"/>
          <a:chExt cx="0" cy="0"/>
        </a:xfrm>
      </p:grpSpPr>
      <p:pic>
        <p:nvPicPr>
          <p:cNvPr id="16" name="Рисунок 15">
            <a:extLst>
              <a:ext uri="{FF2B5EF4-FFF2-40B4-BE49-F238E27FC236}">
                <a16:creationId xmlns:a16="http://schemas.microsoft.com/office/drawing/2014/main" id="{993F7934-AA65-8EEC-6DCF-D7AA8FDDBB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6429" l="4167" r="95667">
                        <a14:foregroundMark x1="86333" y1="17687" x2="55000" y2="12245"/>
                        <a14:foregroundMark x1="55000" y1="12245" x2="13500" y2="24830"/>
                        <a14:foregroundMark x1="13500" y1="24830" x2="14000" y2="55612"/>
                        <a14:foregroundMark x1="14000" y1="55612" x2="22833" y2="79932"/>
                        <a14:foregroundMark x1="22833" y1="79932" x2="52667" y2="85884"/>
                        <a14:foregroundMark x1="52667" y1="85884" x2="72333" y2="76871"/>
                        <a14:foregroundMark x1="72333" y1="76871" x2="81167" y2="51701"/>
                        <a14:foregroundMark x1="81167" y1="51701" x2="77000" y2="17347"/>
                        <a14:foregroundMark x1="85500" y1="45068" x2="63667" y2="86395"/>
                        <a14:foregroundMark x1="63667" y1="86395" x2="46167" y2="92687"/>
                        <a14:foregroundMark x1="46167" y1="92687" x2="23333" y2="80952"/>
                        <a14:foregroundMark x1="23333" y1="80952" x2="10333" y2="51531"/>
                        <a14:foregroundMark x1="10333" y1="51531" x2="21000" y2="21429"/>
                        <a14:foregroundMark x1="21000" y1="21429" x2="45667" y2="10034"/>
                        <a14:foregroundMark x1="45667" y1="6122" x2="20333" y2="18197"/>
                        <a14:foregroundMark x1="24667" y1="12075" x2="24667" y2="12075"/>
                        <a14:foregroundMark x1="27167" y1="7823" x2="23000" y2="15136"/>
                        <a14:foregroundMark x1="28333" y1="8673" x2="21667" y2="10714"/>
                        <a14:foregroundMark x1="43333" y1="4762" x2="38500" y2="6633"/>
                        <a14:foregroundMark x1="46333" y1="5612" x2="42000" y2="4762"/>
                        <a14:foregroundMark x1="56000" y1="96429" x2="50833" y2="95918"/>
                        <a14:foregroundMark x1="89500" y1="71769" x2="84667" y2="73980"/>
                        <a14:foregroundMark x1="84833" y1="66156" x2="77167" y2="73469"/>
                        <a14:foregroundMark x1="57667" y1="69728" x2="39500" y2="69898"/>
                        <a14:foregroundMark x1="39500" y1="69898" x2="22000" y2="39286"/>
                        <a14:foregroundMark x1="22000" y1="39286" x2="44500" y2="25850"/>
                        <a14:foregroundMark x1="44500" y1="25850" x2="56333" y2="28061"/>
                        <a14:foregroundMark x1="5000" y1="47449" x2="5167" y2="51871"/>
                        <a14:foregroundMark x1="4167" y1="46599" x2="4167" y2="46599"/>
                        <a14:foregroundMark x1="5000" y1="45748" x2="4333" y2="51361"/>
                        <a14:foregroundMark x1="19167" y1="73129" x2="23000" y2="84864"/>
                        <a14:foregroundMark x1="18167" y1="76190" x2="20667" y2="83333"/>
                        <a14:foregroundMark x1="16667" y1="79082" x2="18167" y2="75680"/>
                        <a14:foregroundMark x1="17000" y1="76190" x2="17333" y2="81803"/>
                        <a14:foregroundMark x1="89000" y1="67007" x2="84000" y2="77721"/>
                        <a14:foregroundMark x1="90167" y1="70068" x2="79333" y2="76190"/>
                        <a14:foregroundMark x1="93333" y1="73810" x2="91833" y2="77891"/>
                        <a14:foregroundMark x1="93333" y1="73469" x2="94167" y2="72279"/>
                        <a14:foregroundMark x1="64333" y1="38605" x2="46333" y2="62585"/>
                        <a14:foregroundMark x1="66500" y1="38946" x2="15167" y2="44048"/>
                        <a14:foregroundMark x1="77000" y1="38095" x2="79167" y2="48469"/>
                        <a14:foregroundMark x1="92333" y1="54592" x2="88667" y2="59184"/>
                        <a14:foregroundMark x1="88667" y1="49320" x2="91500" y2="53231"/>
                        <a14:foregroundMark x1="90167" y1="48980" x2="91167" y2="48980"/>
                        <a14:foregroundMark x1="93667" y1="52211" x2="93667" y2="52211"/>
                        <a14:foregroundMark x1="93333" y1="50680" x2="94167" y2="58333"/>
                        <a14:foregroundMark x1="91500" y1="47959" x2="95000" y2="58503"/>
                        <a14:foregroundMark x1="95667" y1="57143" x2="95667" y2="51871"/>
                        <a14:foregroundMark x1="23833" y1="9184" x2="23833" y2="9184"/>
                        <a14:foregroundMark x1="25333" y1="7823" x2="25333" y2="7823"/>
                      </a14:backgroundRemoval>
                    </a14:imgEffect>
                  </a14:imgLayer>
                </a14:imgProps>
              </a:ext>
            </a:extLst>
          </a:blip>
          <a:stretch>
            <a:fillRect/>
          </a:stretch>
        </p:blipFill>
        <p:spPr>
          <a:xfrm>
            <a:off x="5888476" y="922353"/>
            <a:ext cx="6056781" cy="5935647"/>
          </a:xfrm>
          <a:prstGeom prst="rect">
            <a:avLst/>
          </a:prstGeom>
        </p:spPr>
      </p:pic>
      <p:sp>
        <p:nvSpPr>
          <p:cNvPr id="3" name="Объект 2">
            <a:extLst>
              <a:ext uri="{FF2B5EF4-FFF2-40B4-BE49-F238E27FC236}">
                <a16:creationId xmlns:a16="http://schemas.microsoft.com/office/drawing/2014/main" id="{513CC8F4-8C82-A07D-FC7C-8EBBBCB73F3F}"/>
              </a:ext>
            </a:extLst>
          </p:cNvPr>
          <p:cNvSpPr>
            <a:spLocks noGrp="1"/>
          </p:cNvSpPr>
          <p:nvPr>
            <p:ph idx="1"/>
          </p:nvPr>
        </p:nvSpPr>
        <p:spPr>
          <a:xfrm>
            <a:off x="985030" y="1543225"/>
            <a:ext cx="5372228" cy="5142246"/>
          </a:xfrm>
        </p:spPr>
        <p:txBody>
          <a:bodyPr>
            <a:noAutofit/>
          </a:bodyPr>
          <a:lstStyle/>
          <a:p>
            <a:pPr marL="0" indent="0" algn="just">
              <a:lnSpc>
                <a:spcPts val="1800"/>
              </a:lnSpc>
              <a:buClrTx/>
              <a:buNone/>
            </a:pPr>
            <a:r>
              <a:rPr lang="uk-UA" noProof="0" dirty="0">
                <a:solidFill>
                  <a:schemeClr val="bg1"/>
                </a:solidFill>
                <a:latin typeface="Monotype Corsiva" panose="03010101010201010101" pitchFamily="66" charset="0"/>
                <a:cs typeface="Times New Roman" panose="02020603050405020304" pitchFamily="18" charset="0"/>
              </a:rPr>
              <a:t>За інформацію Головного управління ДПС у Дніпропетровській області в межах громади, станом на 01.01.2025 року, зареєстровано 1140 суб’єктів підприємницької діяльності, в тому числі: </a:t>
            </a:r>
            <a:r>
              <a:rPr lang="uk-UA" sz="2000" noProof="0" dirty="0">
                <a:solidFill>
                  <a:schemeClr val="bg1"/>
                </a:solidFill>
                <a:latin typeface="Monotype Corsiva" panose="03010101010201010101" pitchFamily="66" charset="0"/>
                <a:cs typeface="Times New Roman" panose="02020603050405020304" pitchFamily="18" charset="0"/>
              </a:rPr>
              <a:t>282 – юридичні особи</a:t>
            </a:r>
            <a:r>
              <a:rPr lang="uk-UA" noProof="0" dirty="0">
                <a:solidFill>
                  <a:schemeClr val="bg1"/>
                </a:solidFill>
                <a:latin typeface="Monotype Corsiva" panose="03010101010201010101" pitchFamily="66" charset="0"/>
                <a:cs typeface="Times New Roman" panose="02020603050405020304" pitchFamily="18" charset="0"/>
              </a:rPr>
              <a:t>, </a:t>
            </a:r>
            <a:r>
              <a:rPr lang="uk-UA" sz="2000" noProof="0" dirty="0">
                <a:solidFill>
                  <a:schemeClr val="bg1"/>
                </a:solidFill>
                <a:latin typeface="Monotype Corsiva" panose="03010101010201010101" pitchFamily="66" charset="0"/>
                <a:cs typeface="Times New Roman" panose="02020603050405020304" pitchFamily="18" charset="0"/>
              </a:rPr>
              <a:t>858 – фізичні особи підприємці.</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Кількість об’єктів торгівлі </a:t>
            </a:r>
            <a:r>
              <a:rPr lang="uk-UA" sz="2000" noProof="0" dirty="0">
                <a:solidFill>
                  <a:schemeClr val="bg1"/>
                </a:solidFill>
                <a:latin typeface="Monotype Corsiva" panose="03010101010201010101" pitchFamily="66" charset="0"/>
                <a:cs typeface="Times New Roman" panose="02020603050405020304" pitchFamily="18" charset="0"/>
              </a:rPr>
              <a:t>– 206, в тому числі</a:t>
            </a:r>
            <a:r>
              <a:rPr lang="uk-UA" noProof="0" dirty="0">
                <a:solidFill>
                  <a:schemeClr val="bg1"/>
                </a:solidFill>
                <a:latin typeface="Monotype Corsiva" panose="03010101010201010101" pitchFamily="66" charset="0"/>
                <a:cs typeface="Times New Roman" panose="02020603050405020304" pitchFamily="18" charset="0"/>
              </a:rPr>
              <a:t>: </a:t>
            </a:r>
            <a:r>
              <a:rPr lang="uk-UA" sz="2000" noProof="0" dirty="0">
                <a:solidFill>
                  <a:schemeClr val="bg1"/>
                </a:solidFill>
                <a:latin typeface="Monotype Corsiva" panose="03010101010201010101" pitchFamily="66" charset="0"/>
                <a:cs typeface="Times New Roman" panose="02020603050405020304" pitchFamily="18" charset="0"/>
              </a:rPr>
              <a:t>продовольчі – 115</a:t>
            </a:r>
            <a:r>
              <a:rPr lang="uk-UA" noProof="0" dirty="0">
                <a:solidFill>
                  <a:schemeClr val="bg1"/>
                </a:solidFill>
                <a:latin typeface="Monotype Corsiva" panose="03010101010201010101" pitchFamily="66" charset="0"/>
                <a:cs typeface="Times New Roman" panose="02020603050405020304" pitchFamily="18" charset="0"/>
              </a:rPr>
              <a:t>, </a:t>
            </a:r>
            <a:r>
              <a:rPr lang="uk-UA" sz="2000" noProof="0" dirty="0">
                <a:solidFill>
                  <a:schemeClr val="bg1"/>
                </a:solidFill>
                <a:latin typeface="Monotype Corsiva" panose="03010101010201010101" pitchFamily="66" charset="0"/>
                <a:cs typeface="Times New Roman" panose="02020603050405020304" pitchFamily="18" charset="0"/>
              </a:rPr>
              <a:t>промислові – 91.</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Фермерських господарств – 3.</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Об’єктів ринкової торгівлі – 1.</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Об’єктів громадського харчування – 24.</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Об’єктів надання побутових послуг – 93.</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Кількість АЗС – 1.</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Кількість готелів – 1.</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Кількість аптек – 14 .</a:t>
            </a:r>
          </a:p>
          <a:p>
            <a:pPr algn="just">
              <a:lnSpc>
                <a:spcPts val="1800"/>
              </a:lnSpc>
              <a:buClrTx/>
              <a:buFont typeface="Wingdings" panose="05000000000000000000" pitchFamily="2" charset="2"/>
              <a:buChar char="Ø"/>
            </a:pPr>
            <a:r>
              <a:rPr lang="uk-UA" noProof="0" dirty="0">
                <a:solidFill>
                  <a:schemeClr val="bg1"/>
                </a:solidFill>
                <a:latin typeface="Monotype Corsiva" panose="03010101010201010101" pitchFamily="66" charset="0"/>
                <a:cs typeface="Times New Roman" panose="02020603050405020304" pitchFamily="18" charset="0"/>
              </a:rPr>
              <a:t>Медичних кабінетів – 13.</a:t>
            </a:r>
          </a:p>
        </p:txBody>
      </p:sp>
      <p:pic>
        <p:nvPicPr>
          <p:cNvPr id="4" name="Ресурс 3.png" descr="Ресурс 3.png">
            <a:extLst>
              <a:ext uri="{FF2B5EF4-FFF2-40B4-BE49-F238E27FC236}">
                <a16:creationId xmlns:a16="http://schemas.microsoft.com/office/drawing/2014/main" id="{DA9B3234-18D0-5967-A96C-A7BE12D8314F}"/>
              </a:ext>
            </a:extLst>
          </p:cNvPr>
          <p:cNvPicPr>
            <a:picLocks noChangeAspect="1"/>
          </p:cNvPicPr>
          <p:nvPr/>
        </p:nvPicPr>
        <p:blipFill>
          <a:blip r:embed="rId5"/>
          <a:stretch>
            <a:fillRect/>
          </a:stretch>
        </p:blipFill>
        <p:spPr>
          <a:xfrm>
            <a:off x="-6124" y="-18024"/>
            <a:ext cx="1761438" cy="3297411"/>
          </a:xfrm>
          <a:prstGeom prst="rect">
            <a:avLst/>
          </a:prstGeom>
          <a:ln w="25400">
            <a:miter lim="400000"/>
          </a:ln>
        </p:spPr>
      </p:pic>
      <p:pic>
        <p:nvPicPr>
          <p:cNvPr id="5" name="Ресурс 3.png" descr="Ресурс 3.png">
            <a:extLst>
              <a:ext uri="{FF2B5EF4-FFF2-40B4-BE49-F238E27FC236}">
                <a16:creationId xmlns:a16="http://schemas.microsoft.com/office/drawing/2014/main" id="{57746F01-C9D4-FBEE-108F-6E8F0A6EF3D6}"/>
              </a:ext>
            </a:extLst>
          </p:cNvPr>
          <p:cNvPicPr>
            <a:picLocks noChangeAspect="1"/>
          </p:cNvPicPr>
          <p:nvPr/>
        </p:nvPicPr>
        <p:blipFill>
          <a:blip r:embed="rId5"/>
          <a:stretch>
            <a:fillRect/>
          </a:stretch>
        </p:blipFill>
        <p:spPr>
          <a:xfrm rot="10800000">
            <a:off x="10430562" y="3560588"/>
            <a:ext cx="1761438" cy="3297411"/>
          </a:xfrm>
          <a:prstGeom prst="rect">
            <a:avLst/>
          </a:prstGeom>
          <a:ln w="25400">
            <a:miter lim="400000"/>
          </a:ln>
        </p:spPr>
      </p:pic>
      <p:sp>
        <p:nvSpPr>
          <p:cNvPr id="6" name="Заголовок 1">
            <a:extLst>
              <a:ext uri="{FF2B5EF4-FFF2-40B4-BE49-F238E27FC236}">
                <a16:creationId xmlns:a16="http://schemas.microsoft.com/office/drawing/2014/main" id="{88277AED-4EB6-9599-A86C-D6AC8CF3DDB9}"/>
              </a:ext>
            </a:extLst>
          </p:cNvPr>
          <p:cNvSpPr txBox="1">
            <a:spLocks/>
          </p:cNvSpPr>
          <p:nvPr/>
        </p:nvSpPr>
        <p:spPr>
          <a:xfrm>
            <a:off x="0" y="1"/>
            <a:ext cx="12191999" cy="11176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Економічний потенціал</a:t>
            </a:r>
          </a:p>
        </p:txBody>
      </p:sp>
      <p:sp>
        <p:nvSpPr>
          <p:cNvPr id="12" name="Объект 2">
            <a:extLst>
              <a:ext uri="{FF2B5EF4-FFF2-40B4-BE49-F238E27FC236}">
                <a16:creationId xmlns:a16="http://schemas.microsoft.com/office/drawing/2014/main" id="{28F4C487-BCC7-B25F-7EF6-65E5F09AD629}"/>
              </a:ext>
            </a:extLst>
          </p:cNvPr>
          <p:cNvSpPr txBox="1">
            <a:spLocks/>
          </p:cNvSpPr>
          <p:nvPr/>
        </p:nvSpPr>
        <p:spPr>
          <a:xfrm>
            <a:off x="5913228" y="3156549"/>
            <a:ext cx="5353050" cy="38481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just">
              <a:lnSpc>
                <a:spcPts val="1800"/>
              </a:lnSpc>
              <a:buClrTx/>
              <a:buFont typeface="Wingdings" panose="05000000000000000000" pitchFamily="2" charset="2"/>
              <a:buChar char="Ø"/>
            </a:pPr>
            <a:endParaRPr lang="uk-UA" noProof="0" dirty="0">
              <a:solidFill>
                <a:schemeClr val="bg1"/>
              </a:solidFill>
              <a:latin typeface="Monotype Corsiva" panose="03010101010201010101" pitchFamily="66" charset="0"/>
              <a:cs typeface="Times New Roman" panose="02020603050405020304" pitchFamily="18" charset="0"/>
            </a:endParaRPr>
          </a:p>
        </p:txBody>
      </p:sp>
    </p:spTree>
    <p:extLst>
      <p:ext uri="{BB962C8B-B14F-4D97-AF65-F5344CB8AC3E}">
        <p14:creationId xmlns:p14="http://schemas.microsoft.com/office/powerpoint/2010/main" val="79946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C4EB6-8C17-C272-E743-F1A0CD449C9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8CB015-5106-7B4B-BB61-8F779FA4FE97}"/>
              </a:ext>
            </a:extLst>
          </p:cNvPr>
          <p:cNvSpPr txBox="1">
            <a:spLocks/>
          </p:cNvSpPr>
          <p:nvPr/>
        </p:nvSpPr>
        <p:spPr>
          <a:xfrm>
            <a:off x="103517" y="2574254"/>
            <a:ext cx="12192000" cy="1445895"/>
          </a:xfrm>
          <a:prstGeom prst="rect">
            <a:avLst/>
          </a:prstGeom>
        </p:spPr>
        <p:txBody>
          <a:bodyPr rtlCol="0">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uk-UA" b="1" cap="none" noProof="0"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E8F1F1C-5A85-03BF-97BD-A856D8933987}"/>
              </a:ext>
            </a:extLst>
          </p:cNvPr>
          <p:cNvSpPr/>
          <p:nvPr/>
        </p:nvSpPr>
        <p:spPr>
          <a:xfrm>
            <a:off x="0" y="2156072"/>
            <a:ext cx="12192000"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noProof="0" dirty="0">
                <a:ln/>
                <a:solidFill>
                  <a:schemeClr val="tx2">
                    <a:lumMod val="75000"/>
                  </a:schemeClr>
                </a:solidFill>
                <a:cs typeface="Times New Roman" panose="02020603050405020304" pitchFamily="18" charset="0"/>
              </a:rPr>
              <a:t>Інформація про перспективні проєкти та привабливі земельні ділянки для будівництва</a:t>
            </a:r>
            <a:endParaRPr lang="uk-UA" sz="5400" b="1" noProof="0" dirty="0">
              <a:ln/>
              <a:solidFill>
                <a:schemeClr val="tx2">
                  <a:lumMod val="75000"/>
                </a:schemeClr>
              </a:solidFill>
            </a:endParaRPr>
          </a:p>
        </p:txBody>
      </p:sp>
      <p:pic>
        <p:nvPicPr>
          <p:cNvPr id="4" name="Ресурс 3.png" descr="Ресурс 3.png">
            <a:extLst>
              <a:ext uri="{FF2B5EF4-FFF2-40B4-BE49-F238E27FC236}">
                <a16:creationId xmlns:a16="http://schemas.microsoft.com/office/drawing/2014/main" id="{FAA2B0CE-2AF7-5F51-62F0-F1A8DFFA848D}"/>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pic>
        <p:nvPicPr>
          <p:cNvPr id="5" name="Ресурс 3.png">
            <a:extLst>
              <a:ext uri="{FF2B5EF4-FFF2-40B4-BE49-F238E27FC236}">
                <a16:creationId xmlns:a16="http://schemas.microsoft.com/office/drawing/2014/main" id="{1641AB9D-B708-F8FE-91C1-DB84A18B66CC}"/>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1245735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A0C4-3A9C-5B6A-5EEF-BC26698F1006}"/>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14DC656A-210A-196F-2FD2-6B72113413AD}"/>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05D8765A-66CE-D334-2B50-BEEC17752264}"/>
              </a:ext>
            </a:extLst>
          </p:cNvPr>
          <p:cNvSpPr txBox="1"/>
          <p:nvPr/>
        </p:nvSpPr>
        <p:spPr>
          <a:xfrm>
            <a:off x="2729046" y="253696"/>
            <a:ext cx="5186229"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Будівництво очисних споруд в місті Тернівка Дніпропетровської області</a:t>
            </a:r>
            <a:endParaRPr lang="uk-UA" sz="2000" noProof="0" dirty="0"/>
          </a:p>
        </p:txBody>
      </p:sp>
      <p:pic>
        <p:nvPicPr>
          <p:cNvPr id="371" name="Ресурс 1.png" descr="Ресурс 1.png">
            <a:extLst>
              <a:ext uri="{FF2B5EF4-FFF2-40B4-BE49-F238E27FC236}">
                <a16:creationId xmlns:a16="http://schemas.microsoft.com/office/drawing/2014/main" id="{B8ADD4EE-DD58-EB62-B03F-17F9BB2407BB}"/>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C8FC91A1-D4BB-109A-CE82-DD774B42005B}"/>
              </a:ext>
            </a:extLst>
          </p:cNvPr>
          <p:cNvSpPr/>
          <p:nvPr/>
        </p:nvSpPr>
        <p:spPr>
          <a:xfrm>
            <a:off x="7090554" y="1515698"/>
            <a:ext cx="4660034" cy="5090159"/>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B7A98108-E5B6-D4B8-9E9D-40465886A98B}"/>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a:t>
            </a:r>
          </a:p>
        </p:txBody>
      </p:sp>
      <p:sp>
        <p:nvSpPr>
          <p:cNvPr id="402" name="Площа забудови 0 м2">
            <a:extLst>
              <a:ext uri="{FF2B5EF4-FFF2-40B4-BE49-F238E27FC236}">
                <a16:creationId xmlns:a16="http://schemas.microsoft.com/office/drawing/2014/main" id="{834C4573-4FAC-8AD7-148B-B4D7C1ACB1F0}"/>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FCA911E9-8E38-25FF-F32C-D470313D49DC}"/>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C16428CA-8CB6-DE80-13A8-41E30A7AF077}"/>
              </a:ext>
            </a:extLst>
          </p:cNvPr>
          <p:cNvSpPr txBox="1"/>
          <p:nvPr/>
        </p:nvSpPr>
        <p:spPr>
          <a:xfrm>
            <a:off x="7079677" y="1507197"/>
            <a:ext cx="4904929" cy="3590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2000" b="1" noProof="0" dirty="0">
                <a:solidFill>
                  <a:schemeClr val="bg1"/>
                </a:solidFill>
              </a:rPr>
              <a:t>ЗАГАЛЬНА ІНФОРМАЦІЯ ПО ПРОЄКТУ</a:t>
            </a:r>
            <a:endParaRPr lang="uk-UA" sz="2000" b="1" baseline="31999" noProof="0" dirty="0">
              <a:solidFill>
                <a:schemeClr val="bg1"/>
              </a:solidFill>
            </a:endParaRPr>
          </a:p>
        </p:txBody>
      </p:sp>
      <p:pic>
        <p:nvPicPr>
          <p:cNvPr id="2" name="Ресурс 3.png" descr="Ресурс 3.png">
            <a:extLst>
              <a:ext uri="{FF2B5EF4-FFF2-40B4-BE49-F238E27FC236}">
                <a16:creationId xmlns:a16="http://schemas.microsoft.com/office/drawing/2014/main" id="{02244250-9CE8-50E9-007F-2DAD6C8628CE}"/>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graphicFrame>
        <p:nvGraphicFramePr>
          <p:cNvPr id="14" name="Таблиця 3">
            <a:extLst>
              <a:ext uri="{FF2B5EF4-FFF2-40B4-BE49-F238E27FC236}">
                <a16:creationId xmlns:a16="http://schemas.microsoft.com/office/drawing/2014/main" id="{0EF30367-EE33-557C-65A5-F0D77909850D}"/>
              </a:ext>
            </a:extLst>
          </p:cNvPr>
          <p:cNvGraphicFramePr>
            <a:graphicFrameLocks noGrp="1"/>
          </p:cNvGraphicFramePr>
          <p:nvPr>
            <p:extLst>
              <p:ext uri="{D42A27DB-BD31-4B8C-83A1-F6EECF244321}">
                <p14:modId xmlns:p14="http://schemas.microsoft.com/office/powerpoint/2010/main" val="2053557268"/>
              </p:ext>
            </p:extLst>
          </p:nvPr>
        </p:nvGraphicFramePr>
        <p:xfrm>
          <a:off x="7189038" y="1875170"/>
          <a:ext cx="4829175" cy="2438038"/>
        </p:xfrm>
        <a:graphic>
          <a:graphicData uri="http://schemas.openxmlformats.org/drawingml/2006/table">
            <a:tbl>
              <a:tblPr firstRow="1" firstCol="1" bandRow="1">
                <a:tableStyleId>{5940675A-B579-460E-94D1-54222C63F5DA}</a:tableStyleId>
              </a:tblPr>
              <a:tblGrid>
                <a:gridCol w="4829175">
                  <a:extLst>
                    <a:ext uri="{9D8B030D-6E8A-4147-A177-3AD203B41FA5}">
                      <a16:colId xmlns:a16="http://schemas.microsoft.com/office/drawing/2014/main" val="59010445"/>
                    </a:ext>
                  </a:extLst>
                </a:gridCol>
              </a:tblGrid>
              <a:tr h="2438038">
                <a:tc>
                  <a:txBody>
                    <a:bodyPr/>
                    <a:lstStyle/>
                    <a:p>
                      <a:pPr marL="0" marR="0" lvl="0" indent="0" algn="just" defTabSz="457200" rtl="0" eaLnBrk="1" fontAlgn="auto" latinLnBrk="0" hangingPunct="1">
                        <a:lnSpc>
                          <a:spcPct val="100000"/>
                        </a:lnSpc>
                        <a:spcBef>
                          <a:spcPts val="0"/>
                        </a:spcBef>
                        <a:spcAft>
                          <a:spcPts val="600"/>
                        </a:spcAft>
                        <a:buClrTx/>
                        <a:buSzTx/>
                        <a:buFont typeface="+mj-lt"/>
                        <a:buNone/>
                        <a:tabLst/>
                        <a:defRPr/>
                      </a:pPr>
                      <a:r>
                        <a:rPr lang="uk-UA" sz="1400" b="1" noProof="0" dirty="0">
                          <a:solidFill>
                            <a:schemeClr val="bg1"/>
                          </a:solidFill>
                          <a:latin typeface="Aptos Display" panose="020B0004020202020204" pitchFamily="34" charset="0"/>
                        </a:rPr>
                        <a:t>Проєктна потужність – </a:t>
                      </a:r>
                      <a:r>
                        <a:rPr lang="uk-UA" sz="1400" b="0" noProof="0" dirty="0">
                          <a:solidFill>
                            <a:schemeClr val="bg1"/>
                          </a:solidFill>
                          <a:latin typeface="Aptos Display" panose="020B0004020202020204" pitchFamily="34" charset="0"/>
                        </a:rPr>
                        <a:t>5000 </a:t>
                      </a:r>
                      <a:r>
                        <a:rPr lang="uk-UA" sz="1400" b="0" i="0" kern="1200" noProof="0" dirty="0">
                          <a:solidFill>
                            <a:schemeClr val="bg1"/>
                          </a:solidFill>
                          <a:effectLst/>
                          <a:latin typeface="Aptos Display" panose="020B0004020202020204" pitchFamily="34" charset="0"/>
                          <a:ea typeface="+mn-ea"/>
                          <a:cs typeface="+mn-cs"/>
                        </a:rPr>
                        <a:t>м³ на добу</a:t>
                      </a:r>
                      <a:r>
                        <a:rPr lang="uk-UA" sz="1400" b="0" noProof="0" dirty="0">
                          <a:solidFill>
                            <a:schemeClr val="bg1"/>
                          </a:solidFill>
                          <a:effectLst/>
                          <a:latin typeface="Aptos Display" panose="020B0004020202020204" pitchFamily="34" charset="0"/>
                        </a:rPr>
                        <a:t>;</a:t>
                      </a:r>
                      <a:endParaRPr lang="uk-UA" sz="1400" b="1" noProof="0" dirty="0">
                        <a:solidFill>
                          <a:schemeClr val="bg1"/>
                        </a:solidFill>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600"/>
                        </a:spcAft>
                        <a:buClrTx/>
                        <a:buSzTx/>
                        <a:buFontTx/>
                        <a:buNone/>
                        <a:tabLst/>
                        <a:defRPr/>
                      </a:pPr>
                      <a:r>
                        <a:rPr lang="uk-UA" sz="1400" b="1" noProof="0" dirty="0">
                          <a:solidFill>
                            <a:schemeClr val="bg1"/>
                          </a:solidFill>
                          <a:effectLst/>
                          <a:latin typeface="Aptos Display" panose="020B0004020202020204" pitchFamily="34" charset="0"/>
                        </a:rPr>
                        <a:t>Кількість робочих місць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24;</a:t>
                      </a:r>
                    </a:p>
                    <a:p>
                      <a:pPr marL="0" marR="0" lvl="0" indent="0" algn="just" defTabSz="457200" rtl="0" eaLnBrk="1" fontAlgn="auto" latinLnBrk="0" hangingPunct="1">
                        <a:lnSpc>
                          <a:spcPct val="100000"/>
                        </a:lnSpc>
                        <a:spcBef>
                          <a:spcPts val="0"/>
                        </a:spcBef>
                        <a:spcAft>
                          <a:spcPts val="600"/>
                        </a:spcAft>
                        <a:buClrTx/>
                        <a:buSzTx/>
                        <a:buFontTx/>
                        <a:buNone/>
                        <a:tabLst/>
                        <a:defRPr/>
                      </a:pPr>
                      <a:r>
                        <a:rPr lang="uk-UA" sz="1400" b="1" noProof="0" dirty="0">
                          <a:solidFill>
                            <a:schemeClr val="bg1"/>
                          </a:solidFill>
                          <a:effectLst/>
                          <a:latin typeface="Aptos Display" panose="020B0004020202020204" pitchFamily="34" charset="0"/>
                          <a:cs typeface="Times New Roman" panose="02020603050405020304" pitchFamily="18" charset="0"/>
                        </a:rPr>
                        <a:t>Площа земельної ділянки </a:t>
                      </a:r>
                      <a:r>
                        <a:rPr lang="uk-UA" sz="1400" noProof="0" dirty="0">
                          <a:solidFill>
                            <a:schemeClr val="bg1"/>
                          </a:solidFill>
                          <a:effectLst/>
                          <a:latin typeface="Aptos Display" panose="020B0004020202020204" pitchFamily="34" charset="0"/>
                          <a:cs typeface="Times New Roman" panose="02020603050405020304" pitchFamily="18" charset="0"/>
                        </a:rPr>
                        <a:t>- </a:t>
                      </a:r>
                      <a:r>
                        <a:rPr lang="uk-UA" sz="1400" b="0" noProof="0" dirty="0">
                          <a:solidFill>
                            <a:schemeClr val="bg1"/>
                          </a:solidFill>
                          <a:latin typeface="Aptos Display" panose="020B0004020202020204" pitchFamily="34" charset="0"/>
                        </a:rPr>
                        <a:t>1</a:t>
                      </a:r>
                      <a:r>
                        <a:rPr lang="uk-UA" sz="1400" b="1" noProof="0" dirty="0">
                          <a:solidFill>
                            <a:schemeClr val="bg1"/>
                          </a:solidFill>
                          <a:latin typeface="Aptos Display" panose="020B0004020202020204" pitchFamily="34" charset="0"/>
                        </a:rPr>
                        <a:t>,</a:t>
                      </a:r>
                      <a:r>
                        <a:rPr lang="uk-UA" sz="1400" noProof="0" dirty="0">
                          <a:solidFill>
                            <a:schemeClr val="bg1"/>
                          </a:solidFill>
                          <a:effectLst/>
                          <a:latin typeface="Aptos Display" panose="020B0004020202020204" pitchFamily="34" charset="0"/>
                          <a:cs typeface="Times New Roman" panose="02020603050405020304" pitchFamily="18" charset="0"/>
                        </a:rPr>
                        <a:t>2 га;</a:t>
                      </a:r>
                      <a:endParaRPr lang="uk-UA" sz="1400" b="0" i="1" noProof="0" dirty="0">
                        <a:solidFill>
                          <a:schemeClr val="bg1"/>
                        </a:solidFill>
                        <a:effectLst/>
                        <a:latin typeface="Aptos Display" panose="020B0004020202020204" pitchFamily="34" charset="0"/>
                        <a:cs typeface="Times New Roman" panose="02020603050405020304" pitchFamily="18" charset="0"/>
                        <a:sym typeface="HeliosCondBlackC"/>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uk-UA" sz="1400" b="1" noProof="0" dirty="0">
                          <a:solidFill>
                            <a:schemeClr val="bg1"/>
                          </a:solidFill>
                          <a:latin typeface="Aptos Display" panose="020B0004020202020204" pitchFamily="34" charset="0"/>
                        </a:rPr>
                        <a:t>Кадастровий номер земельної ділянки: </a:t>
                      </a:r>
                      <a:r>
                        <a:rPr lang="uk-UA" sz="1400" b="0" i="0" kern="1200" noProof="0" dirty="0">
                          <a:solidFill>
                            <a:schemeClr val="bg1"/>
                          </a:solidFill>
                          <a:effectLst/>
                          <a:latin typeface="Aptos Display" panose="020B0004020202020204" pitchFamily="34" charset="0"/>
                          <a:ea typeface="+mn-ea"/>
                          <a:cs typeface="+mn-cs"/>
                        </a:rPr>
                        <a:t>1213500000:01:069:0011</a:t>
                      </a:r>
                    </a:p>
                    <a:p>
                      <a:pPr marL="0" marR="0" lvl="0" indent="0" algn="just"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uk-UA" sz="1400" b="1" noProof="0" dirty="0">
                          <a:solidFill>
                            <a:schemeClr val="bg1"/>
                          </a:solidFill>
                          <a:effectLst/>
                          <a:latin typeface="Aptos Display" panose="020B0004020202020204" pitchFamily="34" charset="0"/>
                          <a:cs typeface="Times New Roman" panose="02020603050405020304" pitchFamily="18" charset="0"/>
                        </a:rPr>
                        <a:t>Термін реалізації </a:t>
                      </a:r>
                      <a:r>
                        <a:rPr lang="uk-UA" sz="1400" noProof="0" dirty="0">
                          <a:solidFill>
                            <a:schemeClr val="bg1"/>
                          </a:solidFill>
                          <a:effectLst/>
                          <a:latin typeface="Aptos Display" panose="020B0004020202020204" pitchFamily="34" charset="0"/>
                          <a:cs typeface="Times New Roman" panose="02020603050405020304" pitchFamily="18" charset="0"/>
                        </a:rPr>
                        <a:t>– </a:t>
                      </a:r>
                      <a:r>
                        <a:rPr lang="uk-UA" sz="1400" b="0" noProof="0" dirty="0">
                          <a:solidFill>
                            <a:schemeClr val="bg1"/>
                          </a:solidFill>
                          <a:latin typeface="Aptos Display" panose="020B0004020202020204" pitchFamily="34" charset="0"/>
                        </a:rPr>
                        <a:t>18</a:t>
                      </a:r>
                      <a:r>
                        <a:rPr lang="uk-UA" sz="1400" noProof="0" dirty="0">
                          <a:solidFill>
                            <a:schemeClr val="bg1"/>
                          </a:solidFill>
                          <a:effectLst/>
                          <a:latin typeface="Aptos Display" panose="020B0004020202020204" pitchFamily="34" charset="0"/>
                          <a:cs typeface="Times New Roman" panose="02020603050405020304" pitchFamily="18" charset="0"/>
                        </a:rPr>
                        <a:t> місяців;</a:t>
                      </a:r>
                      <a:endParaRPr lang="uk-UA" sz="1400" b="0" i="1" noProof="0" dirty="0">
                        <a:solidFill>
                          <a:schemeClr val="bg1"/>
                        </a:solidFill>
                        <a:effectLst/>
                        <a:latin typeface="Aptos Display" panose="020B0004020202020204" pitchFamily="34" charset="0"/>
                        <a:cs typeface="Times New Roman" panose="02020603050405020304" pitchFamily="18" charset="0"/>
                        <a:sym typeface="HeliosCondBlackC"/>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1400" b="1" noProof="0" dirty="0">
                          <a:solidFill>
                            <a:schemeClr val="bg1"/>
                          </a:solidFill>
                          <a:effectLst/>
                          <a:latin typeface="Aptos Display" panose="020B0004020202020204" pitchFamily="34" charset="0"/>
                          <a:cs typeface="Times New Roman" panose="02020603050405020304" pitchFamily="18" charset="0"/>
                        </a:rPr>
                        <a:t>Приблизна кошторисна вартість:</a:t>
                      </a:r>
                    </a:p>
                    <a:p>
                      <a:pPr marL="0" marR="0" lvl="0" indent="0" algn="just"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uk-UA" sz="1400" noProof="0" dirty="0">
                          <a:solidFill>
                            <a:schemeClr val="bg1"/>
                          </a:solidFill>
                          <a:effectLst/>
                          <a:latin typeface="Aptos Display" panose="020B0004020202020204" pitchFamily="34" charset="0"/>
                          <a:cs typeface="Times New Roman" panose="02020603050405020304" pitchFamily="18" charset="0"/>
                        </a:rPr>
                        <a:t>221 000, 00 тис.грн (</a:t>
                      </a:r>
                      <a:r>
                        <a:rPr lang="uk-UA" sz="1400" b="0" noProof="0" dirty="0">
                          <a:solidFill>
                            <a:schemeClr val="bg1"/>
                          </a:solidFill>
                          <a:latin typeface="Aptos Display" panose="020B0004020202020204" pitchFamily="34" charset="0"/>
                        </a:rPr>
                        <a:t>потребує корегування)</a:t>
                      </a:r>
                      <a:r>
                        <a:rPr lang="uk-UA" sz="1400" noProof="0" dirty="0">
                          <a:solidFill>
                            <a:schemeClr val="bg1"/>
                          </a:solidFill>
                          <a:effectLst/>
                          <a:latin typeface="Aptos Display" panose="020B0004020202020204" pitchFamily="34" charset="0"/>
                          <a:cs typeface="Times New Roman" panose="02020603050405020304" pitchFamily="18" charset="0"/>
                        </a:rPr>
                        <a:t>;</a:t>
                      </a:r>
                      <a:endParaRPr lang="uk-UA" sz="1400" b="0" i="0" kern="1200" noProof="0" dirty="0">
                        <a:solidFill>
                          <a:schemeClr val="bg1"/>
                        </a:solidFill>
                        <a:effectLst/>
                        <a:latin typeface="Aptos Display"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uk-UA" sz="1400" b="1" noProof="0" dirty="0">
                          <a:solidFill>
                            <a:schemeClr val="bg1"/>
                          </a:solidFill>
                          <a:effectLst/>
                          <a:latin typeface="Aptos Display" panose="020B0004020202020204" pitchFamily="34" charset="0"/>
                          <a:cs typeface="Times New Roman" panose="02020603050405020304" pitchFamily="18" charset="0"/>
                        </a:rPr>
                        <a:t>Термін окупності – </a:t>
                      </a:r>
                      <a:r>
                        <a:rPr lang="uk-UA" sz="1400" b="0" noProof="0" dirty="0">
                          <a:solidFill>
                            <a:schemeClr val="bg1"/>
                          </a:solidFill>
                          <a:effectLst/>
                          <a:latin typeface="Aptos Display" panose="020B0004020202020204" pitchFamily="34" charset="0"/>
                          <a:cs typeface="Times New Roman" panose="02020603050405020304" pitchFamily="18" charset="0"/>
                        </a:rPr>
                        <a:t>9,6 років.</a:t>
                      </a:r>
                      <a:endParaRPr lang="uk-UA" sz="1400" b="0" i="1" noProof="0" dirty="0">
                        <a:solidFill>
                          <a:schemeClr val="bg1"/>
                        </a:solidFill>
                        <a:effectLst/>
                        <a:latin typeface="Aptos Display" panose="020B0004020202020204" pitchFamily="34" charset="0"/>
                        <a:cs typeface="Times New Roman" panose="02020603050405020304" pitchFamily="18" charset="0"/>
                        <a:sym typeface="HeliosCondBlackC"/>
                      </a:endParaRPr>
                    </a:p>
                  </a:txBody>
                  <a:tcPr marL="17145" marR="17145" marT="0" marB="0" anchor="ctr"/>
                </a:tc>
                <a:extLst>
                  <a:ext uri="{0D108BD9-81ED-4DB2-BD59-A6C34878D82A}">
                    <a16:rowId xmlns:a16="http://schemas.microsoft.com/office/drawing/2014/main" val="3577931375"/>
                  </a:ext>
                </a:extLst>
              </a:tr>
            </a:tbl>
          </a:graphicData>
        </a:graphic>
      </p:graphicFrame>
      <p:pic>
        <p:nvPicPr>
          <p:cNvPr id="5" name="Рисунок 4">
            <a:extLst>
              <a:ext uri="{FF2B5EF4-FFF2-40B4-BE49-F238E27FC236}">
                <a16:creationId xmlns:a16="http://schemas.microsoft.com/office/drawing/2014/main" id="{7A795BD7-1DD1-4C69-D5B0-0EA7E44FA8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094" b="99565" l="3376" r="96369">
                        <a14:foregroundMark x1="7325" y1="58651" x2="7325" y2="58651"/>
                        <a14:foregroundMark x1="7962" y1="55930" x2="7962" y2="55930"/>
                        <a14:foregroundMark x1="3439" y1="60392" x2="3439" y2="60392"/>
                        <a14:foregroundMark x1="40955" y1="90968" x2="40955" y2="90968"/>
                        <a14:foregroundMark x1="39936" y1="97388" x2="39936" y2="97388"/>
                        <a14:foregroundMark x1="56752" y1="6420" x2="56752" y2="6420"/>
                        <a14:foregroundMark x1="92484" y1="39935" x2="92484" y2="39935"/>
                        <a14:foregroundMark x1="96433" y1="43417" x2="96433" y2="43417"/>
                        <a14:foregroundMark x1="37898" y1="99565" x2="37898" y2="99565"/>
                        <a14:foregroundMark x1="35860" y1="98694" x2="44777" y2="98803"/>
                        <a14:foregroundMark x1="44777" y1="98803" x2="44968" y2="99129"/>
                        <a14:backgroundMark x1="7006" y1="52339" x2="7006" y2="52339"/>
                        <a14:backgroundMark x1="7516" y1="51034" x2="7516" y2="51578"/>
                        <a14:backgroundMark x1="52484" y1="94450" x2="52484" y2="94450"/>
                        <a14:backgroundMark x1="52803" y1="93471" x2="51019" y2="96518"/>
                        <a14:backgroundMark x1="51847" y1="93906" x2="51847" y2="93906"/>
                        <a14:backgroundMark x1="55350" y1="90533" x2="48854" y2="96844"/>
                      </a14:backgroundRemoval>
                    </a14:imgEffect>
                    <a14:imgEffect>
                      <a14:colorTemperature colorTemp="5900"/>
                    </a14:imgEffect>
                    <a14:imgEffect>
                      <a14:saturation sat="66000"/>
                    </a14:imgEffect>
                  </a14:imgLayer>
                </a14:imgProps>
              </a:ext>
            </a:extLst>
          </a:blip>
          <a:stretch>
            <a:fillRect/>
          </a:stretch>
        </p:blipFill>
        <p:spPr>
          <a:xfrm>
            <a:off x="389266" y="2118144"/>
            <a:ext cx="6354263" cy="4086225"/>
          </a:xfrm>
          <a:prstGeom prst="rect">
            <a:avLst/>
          </a:prstGeom>
          <a:effectLst>
            <a:softEdge rad="31750"/>
          </a:effectLst>
        </p:spPr>
      </p:pic>
      <p:pic>
        <p:nvPicPr>
          <p:cNvPr id="2050" name="Picture 2" descr="Isometric water purification system, wastewater treatment co">
            <a:extLst>
              <a:ext uri="{FF2B5EF4-FFF2-40B4-BE49-F238E27FC236}">
                <a16:creationId xmlns:a16="http://schemas.microsoft.com/office/drawing/2014/main" id="{F2DCA3F7-5C21-0FF3-528A-1A11F0C16D3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2551" y="276225"/>
            <a:ext cx="1466850" cy="9779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альна площа об’єкту 0 м2">
            <a:extLst>
              <a:ext uri="{FF2B5EF4-FFF2-40B4-BE49-F238E27FC236}">
                <a16:creationId xmlns:a16="http://schemas.microsoft.com/office/drawing/2014/main" id="{E80075F2-265E-E8AC-877D-1F50A437AC04}"/>
              </a:ext>
            </a:extLst>
          </p:cNvPr>
          <p:cNvSpPr txBox="1"/>
          <p:nvPr/>
        </p:nvSpPr>
        <p:spPr>
          <a:xfrm>
            <a:off x="7061526" y="4303234"/>
            <a:ext cx="4904929" cy="3590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2000" b="1" noProof="0" dirty="0">
                <a:solidFill>
                  <a:schemeClr val="bg1"/>
                </a:solidFill>
              </a:rPr>
              <a:t>Необхідність у реалізації</a:t>
            </a:r>
            <a:endParaRPr lang="uk-UA" sz="2000" b="1" baseline="31999" noProof="0" dirty="0">
              <a:solidFill>
                <a:schemeClr val="bg1"/>
              </a:solidFill>
            </a:endParaRPr>
          </a:p>
        </p:txBody>
      </p:sp>
      <p:graphicFrame>
        <p:nvGraphicFramePr>
          <p:cNvPr id="6" name="Таблиця 3">
            <a:extLst>
              <a:ext uri="{FF2B5EF4-FFF2-40B4-BE49-F238E27FC236}">
                <a16:creationId xmlns:a16="http://schemas.microsoft.com/office/drawing/2014/main" id="{7300830E-E39F-D787-D9E2-3767C4C347FD}"/>
              </a:ext>
            </a:extLst>
          </p:cNvPr>
          <p:cNvGraphicFramePr>
            <a:graphicFrameLocks noGrp="1"/>
          </p:cNvGraphicFramePr>
          <p:nvPr>
            <p:extLst>
              <p:ext uri="{D42A27DB-BD31-4B8C-83A1-F6EECF244321}">
                <p14:modId xmlns:p14="http://schemas.microsoft.com/office/powerpoint/2010/main" val="2392127473"/>
              </p:ext>
            </p:extLst>
          </p:nvPr>
        </p:nvGraphicFramePr>
        <p:xfrm>
          <a:off x="7115535" y="4684143"/>
          <a:ext cx="4829175" cy="1920240"/>
        </p:xfrm>
        <a:graphic>
          <a:graphicData uri="http://schemas.openxmlformats.org/drawingml/2006/table">
            <a:tbl>
              <a:tblPr firstRow="1" firstCol="1" bandRow="1">
                <a:tableStyleId>{5940675A-B579-460E-94D1-54222C63F5DA}</a:tableStyleId>
              </a:tblPr>
              <a:tblGrid>
                <a:gridCol w="4829175">
                  <a:extLst>
                    <a:ext uri="{9D8B030D-6E8A-4147-A177-3AD203B41FA5}">
                      <a16:colId xmlns:a16="http://schemas.microsoft.com/office/drawing/2014/main" val="59010445"/>
                    </a:ext>
                  </a:extLst>
                </a:gridCol>
              </a:tblGrid>
              <a:tr h="1899358">
                <a:tc>
                  <a:txBody>
                    <a:bodyPr/>
                    <a:lstStyle/>
                    <a:p>
                      <a:pPr marL="0" marR="0" lvl="0" indent="180975" algn="just" defTabSz="457200" rtl="0" eaLnBrk="1" fontAlgn="auto" latinLnBrk="0" hangingPunct="1">
                        <a:lnSpc>
                          <a:spcPct val="100000"/>
                        </a:lnSpc>
                        <a:spcBef>
                          <a:spcPts val="0"/>
                        </a:spcBef>
                        <a:spcAft>
                          <a:spcPts val="600"/>
                        </a:spcAft>
                        <a:buClrTx/>
                        <a:buSzTx/>
                        <a:buFont typeface="+mj-lt"/>
                        <a:buNone/>
                        <a:tabLst/>
                        <a:defRPr/>
                      </a:pPr>
                      <a:r>
                        <a:rPr lang="uk-UA" sz="1400" kern="1200" noProof="0" dirty="0">
                          <a:solidFill>
                            <a:schemeClr val="bg1"/>
                          </a:solidFill>
                          <a:effectLst/>
                          <a:latin typeface="Aptos Display" panose="020B0004020202020204" pitchFamily="34" charset="0"/>
                          <a:ea typeface="+mn-ea"/>
                          <a:cs typeface="+mn-cs"/>
                        </a:rPr>
                        <a:t>Очисні споруди, якими користується місто, побудовані близько 50 років тому (у 1978 році), розташовані на значній відстані від громади (у 22км), є як фізично, так і морально застарілими та не виконують своїх функцій по очистці стоку до нормативів ПДС, чим створюють екологічно небезпечну ситуацію для регіону. Проводити їх реконструкцію є недоцільним (економічно невигідно), внаслідок чого виникає необхідність у будівництві сучасних очисних споруд на території громади. </a:t>
                      </a:r>
                      <a:endParaRPr lang="uk-UA" sz="1100" b="0" i="1" noProof="0" dirty="0">
                        <a:solidFill>
                          <a:schemeClr val="bg1"/>
                        </a:solidFill>
                        <a:effectLst/>
                        <a:latin typeface="Aptos Display" panose="020B0004020202020204" pitchFamily="34" charset="0"/>
                        <a:cs typeface="Times New Roman" panose="02020603050405020304" pitchFamily="18" charset="0"/>
                        <a:sym typeface="HeliosCondBlackC"/>
                      </a:endParaRPr>
                    </a:p>
                  </a:txBody>
                  <a:tcPr marL="17145" marR="17145" marT="0" marB="0" anchor="ctr"/>
                </a:tc>
                <a:extLst>
                  <a:ext uri="{0D108BD9-81ED-4DB2-BD59-A6C34878D82A}">
                    <a16:rowId xmlns:a16="http://schemas.microsoft.com/office/drawing/2014/main" val="3577931375"/>
                  </a:ext>
                </a:extLst>
              </a:tr>
            </a:tbl>
          </a:graphicData>
        </a:graphic>
      </p:graphicFrame>
    </p:spTree>
    <p:extLst>
      <p:ext uri="{BB962C8B-B14F-4D97-AF65-F5344CB8AC3E}">
        <p14:creationId xmlns:p14="http://schemas.microsoft.com/office/powerpoint/2010/main" val="353592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E3D6-0A90-5C80-CF16-66382C0EDC68}"/>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4BD2E144-119D-B4AA-455B-DE0F32E5CDF5}"/>
              </a:ext>
            </a:extLst>
          </p:cNvPr>
          <p:cNvPicPr>
            <a:picLocks noChangeAspect="1"/>
          </p:cNvPicPr>
          <p:nvPr/>
        </p:nvPicPr>
        <p:blipFill rotWithShape="1">
          <a:blip r:embed="rId3"/>
          <a:srcRect b="26365"/>
          <a:stretch/>
        </p:blipFill>
        <p:spPr>
          <a:xfrm>
            <a:off x="666750" y="1800226"/>
            <a:ext cx="6057899" cy="2135184"/>
          </a:xfrm>
          <a:prstGeom prst="rect">
            <a:avLst/>
          </a:prstGeom>
          <a:ln>
            <a:noFill/>
          </a:ln>
          <a:effectLst>
            <a:outerShdw blurRad="190500" algn="tl" rotWithShape="0">
              <a:srgbClr val="000000">
                <a:alpha val="70000"/>
              </a:srgbClr>
            </a:outerShdw>
          </a:effectLst>
        </p:spPr>
      </p:pic>
      <p:pic>
        <p:nvPicPr>
          <p:cNvPr id="2" name="Ресурс 3.png" descr="Ресурс 3.png">
            <a:extLst>
              <a:ext uri="{FF2B5EF4-FFF2-40B4-BE49-F238E27FC236}">
                <a16:creationId xmlns:a16="http://schemas.microsoft.com/office/drawing/2014/main" id="{B1045395-2DCF-108E-50C0-2DD243876270}"/>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pic>
        <p:nvPicPr>
          <p:cNvPr id="367" name="Ресурс 3.png" descr="Ресурс 3.png">
            <a:extLst>
              <a:ext uri="{FF2B5EF4-FFF2-40B4-BE49-F238E27FC236}">
                <a16:creationId xmlns:a16="http://schemas.microsoft.com/office/drawing/2014/main" id="{0BBD9FC3-ABD2-E7F3-D85C-00E9E3A93A56}"/>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6A181E52-17D7-9CA4-B74E-B830EFBDD285}"/>
              </a:ext>
            </a:extLst>
          </p:cNvPr>
          <p:cNvSpPr txBox="1"/>
          <p:nvPr/>
        </p:nvSpPr>
        <p:spPr>
          <a:xfrm>
            <a:off x="2729046" y="253696"/>
            <a:ext cx="5186229" cy="854322"/>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Будівництво очисних споруд в місті Тернівка Дніпропетровської області</a:t>
            </a:r>
            <a:endParaRPr lang="uk-UA" sz="2000" noProof="0" dirty="0"/>
          </a:p>
        </p:txBody>
      </p:sp>
      <p:pic>
        <p:nvPicPr>
          <p:cNvPr id="371" name="Ресурс 1.png" descr="Ресурс 1.png">
            <a:extLst>
              <a:ext uri="{FF2B5EF4-FFF2-40B4-BE49-F238E27FC236}">
                <a16:creationId xmlns:a16="http://schemas.microsoft.com/office/drawing/2014/main" id="{802C83F5-7563-43E3-9BC7-9B3DC7EACFE2}"/>
              </a:ext>
            </a:extLst>
          </p:cNvPr>
          <p:cNvPicPr>
            <a:picLocks noChangeAspect="1"/>
          </p:cNvPicPr>
          <p:nvPr/>
        </p:nvPicPr>
        <p:blipFill>
          <a:blip r:embed="rId5"/>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34A13AE0-288C-0564-F764-BB0B9E7737E5}"/>
              </a:ext>
            </a:extLst>
          </p:cNvPr>
          <p:cNvSpPr/>
          <p:nvPr/>
        </p:nvSpPr>
        <p:spPr>
          <a:xfrm>
            <a:off x="6849015" y="1489819"/>
            <a:ext cx="4660034" cy="5056552"/>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09E804F2-888E-EDC3-FFEB-1D8765E26E1E}"/>
              </a:ext>
            </a:extLst>
          </p:cNvPr>
          <p:cNvSpPr txBox="1"/>
          <p:nvPr/>
        </p:nvSpPr>
        <p:spPr>
          <a:xfrm>
            <a:off x="2754928" y="1055512"/>
            <a:ext cx="3706258" cy="443064"/>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a:t>
            </a:r>
          </a:p>
        </p:txBody>
      </p:sp>
      <p:sp>
        <p:nvSpPr>
          <p:cNvPr id="402" name="Площа забудови 0 м2">
            <a:extLst>
              <a:ext uri="{FF2B5EF4-FFF2-40B4-BE49-F238E27FC236}">
                <a16:creationId xmlns:a16="http://schemas.microsoft.com/office/drawing/2014/main" id="{1A39A72B-3B55-B1B4-A6CA-734028CBE94C}"/>
              </a:ext>
            </a:extLst>
          </p:cNvPr>
          <p:cNvSpPr txBox="1"/>
          <p:nvPr/>
        </p:nvSpPr>
        <p:spPr>
          <a:xfrm>
            <a:off x="7338150" y="3728105"/>
            <a:ext cx="3140144" cy="220573"/>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2E040FFE-A986-C4BD-510D-27B72D47A554}"/>
              </a:ext>
            </a:extLst>
          </p:cNvPr>
          <p:cNvSpPr txBox="1"/>
          <p:nvPr/>
        </p:nvSpPr>
        <p:spPr>
          <a:xfrm>
            <a:off x="7711684" y="3462142"/>
            <a:ext cx="4422804" cy="189796"/>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482425EE-A23B-AEF8-E243-572494356D41}"/>
              </a:ext>
            </a:extLst>
          </p:cNvPr>
          <p:cNvSpPr txBox="1"/>
          <p:nvPr/>
        </p:nvSpPr>
        <p:spPr>
          <a:xfrm>
            <a:off x="6881269" y="1498571"/>
            <a:ext cx="4904929" cy="359073"/>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2000" b="1" noProof="0" dirty="0">
                <a:solidFill>
                  <a:schemeClr val="bg1"/>
                </a:solidFill>
              </a:rPr>
              <a:t>Мета ПРОЄКТУ</a:t>
            </a:r>
            <a:endParaRPr lang="uk-UA" sz="2000" b="1" baseline="31999" noProof="0" dirty="0">
              <a:solidFill>
                <a:schemeClr val="bg1"/>
              </a:solidFill>
            </a:endParaRPr>
          </a:p>
        </p:txBody>
      </p:sp>
      <p:graphicFrame>
        <p:nvGraphicFramePr>
          <p:cNvPr id="14" name="Таблиця 3">
            <a:extLst>
              <a:ext uri="{FF2B5EF4-FFF2-40B4-BE49-F238E27FC236}">
                <a16:creationId xmlns:a16="http://schemas.microsoft.com/office/drawing/2014/main" id="{8042E9DE-769A-A69E-D8A6-C64558665C36}"/>
              </a:ext>
            </a:extLst>
          </p:cNvPr>
          <p:cNvGraphicFramePr>
            <a:graphicFrameLocks noGrp="1"/>
          </p:cNvGraphicFramePr>
          <p:nvPr>
            <p:extLst>
              <p:ext uri="{D42A27DB-BD31-4B8C-83A1-F6EECF244321}">
                <p14:modId xmlns:p14="http://schemas.microsoft.com/office/powerpoint/2010/main" val="970907389"/>
              </p:ext>
            </p:extLst>
          </p:nvPr>
        </p:nvGraphicFramePr>
        <p:xfrm>
          <a:off x="6918924" y="1880561"/>
          <a:ext cx="4829175" cy="1265385"/>
        </p:xfrm>
        <a:graphic>
          <a:graphicData uri="http://schemas.openxmlformats.org/drawingml/2006/table">
            <a:tbl>
              <a:tblPr firstRow="1" firstCol="1" bandRow="1">
                <a:tableStyleId>{5940675A-B579-460E-94D1-54222C63F5DA}</a:tableStyleId>
              </a:tblPr>
              <a:tblGrid>
                <a:gridCol w="4829175">
                  <a:extLst>
                    <a:ext uri="{9D8B030D-6E8A-4147-A177-3AD203B41FA5}">
                      <a16:colId xmlns:a16="http://schemas.microsoft.com/office/drawing/2014/main" val="59010445"/>
                    </a:ext>
                  </a:extLst>
                </a:gridCol>
              </a:tblGrid>
              <a:tr h="1265385">
                <a:tc>
                  <a:txBody>
                    <a:bodyPr/>
                    <a:lstStyle/>
                    <a:p>
                      <a:pPr marL="400050" marR="0" lvl="0" indent="-400050" algn="just" defTabSz="457200" rtl="0" eaLnBrk="1" fontAlgn="auto" latinLnBrk="0" hangingPunct="1">
                        <a:lnSpc>
                          <a:spcPct val="107000"/>
                        </a:lnSpc>
                        <a:spcBef>
                          <a:spcPts val="600"/>
                        </a:spcBef>
                        <a:spcAft>
                          <a:spcPts val="800"/>
                        </a:spcAft>
                        <a:buClrTx/>
                        <a:buSzTx/>
                        <a:buFont typeface="+mj-lt"/>
                        <a:buAutoNum type="romanUcPeriod"/>
                        <a:tabLst/>
                        <a:defRPr/>
                      </a:pPr>
                      <a:r>
                        <a:rPr lang="uk-UA" sz="1400" noProof="0" dirty="0">
                          <a:solidFill>
                            <a:schemeClr val="bg1"/>
                          </a:solidFill>
                          <a:latin typeface="Aptos Display" panose="020B0004020202020204" pitchFamily="34" charset="0"/>
                          <a:cs typeface="Times New Roman"/>
                        </a:rPr>
                        <a:t>Вирішення екологічних, економічних та соціальних проблем громади, що пов’язані з водовідведенням.</a:t>
                      </a:r>
                    </a:p>
                    <a:p>
                      <a:pPr marL="400050" marR="0" lvl="0" indent="-400050" algn="just" defTabSz="457200" rtl="0" eaLnBrk="1" fontAlgn="auto" latinLnBrk="0" hangingPunct="1">
                        <a:lnSpc>
                          <a:spcPct val="107000"/>
                        </a:lnSpc>
                        <a:spcBef>
                          <a:spcPts val="600"/>
                        </a:spcBef>
                        <a:spcAft>
                          <a:spcPts val="800"/>
                        </a:spcAft>
                        <a:buClrTx/>
                        <a:buSzTx/>
                        <a:buFont typeface="+mj-lt"/>
                        <a:buAutoNum type="romanUcPeriod"/>
                        <a:tabLst/>
                        <a:defRPr/>
                      </a:pPr>
                      <a:r>
                        <a:rPr lang="uk-UA" sz="1400" noProof="0" dirty="0">
                          <a:solidFill>
                            <a:schemeClr val="bg1"/>
                          </a:solidFill>
                          <a:latin typeface="Aptos Display" panose="020B0004020202020204" pitchFamily="34" charset="0"/>
                          <a:cs typeface="Times New Roman"/>
                        </a:rPr>
                        <a:t>Забезпечення сучасного очищення каналізаційних стоків відповідно до сучасних норм.</a:t>
                      </a:r>
                      <a:endParaRPr lang="uk-UA" sz="1400" noProof="0" dirty="0">
                        <a:solidFill>
                          <a:schemeClr val="bg1"/>
                        </a:solidFill>
                        <a:latin typeface="Aptos Display" panose="020B0004020202020204" pitchFamily="34" charset="0"/>
                      </a:endParaRPr>
                    </a:p>
                  </a:txBody>
                  <a:tcPr marL="17145" marR="17145" marT="0" marB="0" anchor="ctr"/>
                </a:tc>
                <a:extLst>
                  <a:ext uri="{0D108BD9-81ED-4DB2-BD59-A6C34878D82A}">
                    <a16:rowId xmlns:a16="http://schemas.microsoft.com/office/drawing/2014/main" val="3577931375"/>
                  </a:ext>
                </a:extLst>
              </a:tr>
            </a:tbl>
          </a:graphicData>
        </a:graphic>
      </p:graphicFrame>
      <p:pic>
        <p:nvPicPr>
          <p:cNvPr id="2050" name="Picture 2" descr="Isometric water purification system, wastewater treatment co">
            <a:extLst>
              <a:ext uri="{FF2B5EF4-FFF2-40B4-BE49-F238E27FC236}">
                <a16:creationId xmlns:a16="http://schemas.microsoft.com/office/drawing/2014/main" id="{7E0ADF06-1EA5-391E-BB6A-5CD181D5887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2551" y="276225"/>
            <a:ext cx="1466850" cy="977900"/>
          </a:xfrm>
          <a:prstGeom prst="rect">
            <a:avLst/>
          </a:prstGeom>
          <a:noFill/>
          <a:extLst>
            <a:ext uri="{909E8E84-426E-40DD-AFC4-6F175D3DCCD1}">
              <a14:hiddenFill xmlns:a14="http://schemas.microsoft.com/office/drawing/2010/main">
                <a:solidFill>
                  <a:srgbClr val="FFFFFF"/>
                </a:solidFill>
              </a14:hiddenFill>
            </a:ext>
          </a:extLst>
        </p:spPr>
      </p:pic>
      <p:pic>
        <p:nvPicPr>
          <p:cNvPr id="3" name="Объект 5">
            <a:extLst>
              <a:ext uri="{FF2B5EF4-FFF2-40B4-BE49-F238E27FC236}">
                <a16:creationId xmlns:a16="http://schemas.microsoft.com/office/drawing/2014/main" id="{F5A40A20-72D6-B3D9-CD33-BBFC2CBC3E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579" b="99825" l="98" r="98041">
                        <a14:foregroundMark x1="13124" y1="22982" x2="13124" y2="22982"/>
                        <a14:foregroundMark x1="17238" y1="24561" x2="5289" y2="20351"/>
                        <a14:foregroundMark x1="5289" y1="20351" x2="14300" y2="33684"/>
                        <a14:foregroundMark x1="14300" y1="33684" x2="18805" y2="22105"/>
                        <a14:foregroundMark x1="50147" y1="6316" x2="36827" y2="5439"/>
                        <a14:foregroundMark x1="20960" y1="3684" x2="98" y2="3684"/>
                        <a14:foregroundMark x1="4016" y1="4912" x2="19491" y2="7018"/>
                        <a14:foregroundMark x1="19491" y1="7018" x2="22919" y2="1579"/>
                        <a14:foregroundMark x1="79824" y1="22105" x2="93144" y2="23333"/>
                        <a14:foregroundMark x1="93144" y1="23333" x2="93536" y2="22982"/>
                        <a14:foregroundMark x1="96278" y1="58246" x2="96278" y2="58246"/>
                        <a14:foregroundMark x1="54065" y1="5789" x2="79530" y2="6667"/>
                        <a14:foregroundMark x1="86033" y1="12982" x2="87659" y2="14561"/>
                        <a14:foregroundMark x1="37414" y1="91930" x2="22723" y2="86491"/>
                        <a14:foregroundMark x1="7932" y1="84737" x2="11949" y2="79649"/>
                        <a14:foregroundMark x1="7490" y1="85297" x2="7932" y2="84737"/>
                        <a14:foregroundMark x1="2253" y1="91930" x2="2828" y2="91201"/>
                        <a14:foregroundMark x1="18095" y1="79242" x2="38492" y2="77895"/>
                        <a14:foregroundMark x1="11949" y1="79649" x2="15568" y2="79410"/>
                        <a14:foregroundMark x1="46889" y1="82868" x2="50637" y2="85088"/>
                        <a14:foregroundMark x1="38492" y1="77895" x2="44144" y2="81242"/>
                        <a14:foregroundMark x1="50637" y1="85088" x2="45754" y2="95583"/>
                        <a14:foregroundMark x1="21478" y1="98550" x2="6954" y2="97719"/>
                        <a14:foregroundMark x1="6954" y1="97719" x2="6562" y2="96491"/>
                        <a14:foregroundMark x1="81953" y1="94465" x2="81912" y2="94992"/>
                        <a14:foregroundMark x1="86119" y1="94704" x2="86151" y2="94857"/>
                        <a14:foregroundMark x1="20938" y1="44627" x2="24094" y2="47895"/>
                        <a14:foregroundMark x1="11557" y1="34912" x2="13420" y2="36842"/>
                        <a14:foregroundMark x1="24094" y1="47895" x2="40451" y2="45789"/>
                        <a14:foregroundMark x1="42866" y1="43333" x2="44074" y2="42105"/>
                        <a14:foregroundMark x1="40451" y1="45789" x2="40787" y2="45447"/>
                        <a14:foregroundMark x1="97649" y1="21228" x2="97649" y2="21228"/>
                        <a14:foregroundMark x1="7640" y1="29649" x2="7640" y2="29649"/>
                        <a14:foregroundMark x1="13516" y1="17368" x2="13516" y2="17368"/>
                        <a14:foregroundMark x1="98237" y1="54561" x2="98237" y2="54561"/>
                        <a14:foregroundMark x1="22723" y1="27544" x2="22723" y2="27544"/>
                        <a14:foregroundMark x1="20960" y1="24912" x2="20960" y2="24912"/>
                        <a14:foregroundMark x1="16063" y1="17895" x2="2776" y2="24001"/>
                        <a14:foregroundMark x1="2909" y1="26025" x2="10382" y2="31579"/>
                        <a14:foregroundMark x1="11753" y1="39825" x2="12341" y2="45263"/>
                        <a14:foregroundMark x1="21156" y1="61930" x2="8913" y2="60175"/>
                        <a14:foregroundMark x1="21352" y1="61228" x2="21352" y2="61228"/>
                        <a14:foregroundMark x1="20176" y1="61053" x2="17028" y2="60969"/>
                        <a14:foregroundMark x1="56415" y1="56667" x2="68798" y2="56116"/>
                        <a14:foregroundMark x1="61257" y1="62858" x2="60628" y2="63255"/>
                        <a14:foregroundMark x1="69098" y1="57912" x2="62728" y2="61930"/>
                        <a14:foregroundMark x1="57240" y1="62469" x2="58374" y2="56491"/>
                        <a14:foregroundMark x1="57022" y1="63620" x2="57199" y2="62686"/>
                        <a14:foregroundMark x1="55188" y1="58772" x2="52106" y2="61053"/>
                        <a14:foregroundMark x1="74365" y1="60782" x2="68341" y2="62711"/>
                        <a14:foregroundMark x1="62626" y1="61687" x2="68756" y2="55789"/>
                        <a14:foregroundMark x1="60942" y1="63307" x2="61300" y2="62962"/>
                        <a14:foregroundMark x1="72616" y1="58932" x2="72776" y2="59062"/>
                        <a14:foregroundMark x1="55436" y1="60702" x2="54065" y2="63379"/>
                        <a14:foregroundMark x1="51001" y1="61313" x2="50735" y2="61053"/>
                        <a14:foregroundMark x1="52889" y1="63158" x2="51085" y2="61395"/>
                        <a14:foregroundMark x1="67973" y1="5439" x2="71205" y2="6140"/>
                        <a14:foregroundMark x1="58374" y1="6667" x2="78465" y2="7306"/>
                        <a14:foregroundMark x1="70225" y1="7368" x2="56807" y2="7544"/>
                        <a14:foregroundMark x1="9207" y1="61053" x2="9038" y2="60957"/>
                        <a14:foregroundMark x1="20764" y1="60702" x2="16935" y2="60702"/>
                        <a14:foregroundMark x1="54848" y1="62807" x2="60921" y2="62807"/>
                        <a14:foregroundMark x1="41920" y1="96140" x2="45250" y2="97018"/>
                        <a14:foregroundMark x1="71719" y1="88767" x2="81391" y2="88947"/>
                        <a14:foregroundMark x1="54456" y1="95263" x2="86484" y2="95789"/>
                        <a14:foregroundMark x1="56017" y1="94715" x2="67581" y2="94386"/>
                        <a14:foregroundMark x1="55240" y1="94737" x2="55584" y2="94727"/>
                        <a14:foregroundMark x1="67581" y1="94386" x2="81489" y2="95088"/>
                        <a14:foregroundMark x1="81489" y1="95088" x2="54848" y2="94912"/>
                        <a14:foregroundMark x1="54456" y1="94912" x2="61639" y2="96109"/>
                        <a14:foregroundMark x1="55505" y1="94533" x2="54452" y2="94425"/>
                        <a14:foregroundMark x1="67802" y1="95788" x2="56284" y2="94612"/>
                        <a14:foregroundMark x1="59745" y1="95789" x2="71303" y2="94561"/>
                        <a14:foregroundMark x1="71303" y1="94561" x2="84133" y2="95614"/>
                        <a14:foregroundMark x1="84133" y1="95614" x2="64643" y2="94386"/>
                        <a14:foregroundMark x1="66560" y1="95740" x2="78452" y2="92632"/>
                        <a14:foregroundMark x1="60333" y1="97368" x2="66521" y2="95751"/>
                        <a14:foregroundMark x1="78452" y1="92632" x2="82651" y2="96039"/>
                        <a14:foregroundMark x1="83033" y1="96017" x2="73723" y2="88564"/>
                        <a14:foregroundMark x1="71792" y1="87018" x2="59843" y2="90000"/>
                        <a14:foregroundMark x1="55294" y1="94020" x2="54570" y2="94660"/>
                        <a14:foregroundMark x1="56735" y1="92747" x2="56459" y2="92991"/>
                        <a14:foregroundMark x1="59843" y1="90000" x2="58247" y2="91410"/>
                        <a14:foregroundMark x1="75318" y1="88596" x2="88344" y2="93429"/>
                        <a14:foregroundMark x1="74927" y1="90175" x2="73947" y2="89123"/>
                        <a14:foregroundMark x1="69833" y1="90702" x2="74339" y2="92281"/>
                        <a14:foregroundMark x1="72380" y1="90175" x2="67189" y2="92281"/>
                        <a14:foregroundMark x1="58374" y1="96140" x2="54848" y2="95789"/>
                        <a14:foregroundMark x1="65034" y1="95614" x2="77091" y2="96366"/>
                        <a14:foregroundMark x1="85739" y1="96526" x2="86092" y2="96842"/>
                        <a14:foregroundMark x1="84917" y1="95789" x2="85040" y2="95899"/>
                        <a14:foregroundMark x1="66210" y1="88947" x2="63663" y2="88070"/>
                        <a14:foregroundMark x1="79824" y1="89474" x2="81195" y2="89474"/>
                        <a14:foregroundMark x1="73906" y1="62347" x2="74217" y2="62332"/>
                        <a14:foregroundMark x1="71596" y1="62456" x2="72346" y2="62421"/>
                        <a14:foregroundMark x1="52498" y1="60351" x2="51910" y2="60351"/>
                        <a14:foregroundMark x1="68756" y1="60702" x2="74402" y2="60391"/>
                        <a14:foregroundMark x1="71596" y1="59825" x2="68168" y2="59825"/>
                        <a14:foregroundMark x1="56807" y1="57018" x2="56219" y2="56667"/>
                        <a14:foregroundMark x1="70813" y1="87719" x2="81881" y2="88421"/>
                        <a14:foregroundMark x1="81881" y1="88421" x2="81978" y2="89123"/>
                        <a14:foregroundMark x1="63467" y1="88246" x2="63467" y2="88246"/>
                        <a14:foregroundMark x1="57786" y1="56667" x2="57591" y2="56491"/>
                        <a14:foregroundMark x1="56340" y1="56068" x2="55632" y2="56491"/>
                        <a14:foregroundMark x1="54848" y1="96491" x2="55632" y2="96842"/>
                        <a14:foregroundMark x1="85700" y1="95614" x2="74143" y2="96491"/>
                        <a14:foregroundMark x1="74143" y1="96491" x2="73947" y2="96140"/>
                        <a14:foregroundMark x1="85896" y1="96842" x2="81587" y2="96491"/>
                        <a14:foregroundMark x1="7249" y1="62016" x2="17826" y2="63333"/>
                        <a14:foregroundMark x1="17826" y1="63333" x2="21156" y2="62456"/>
                        <a14:foregroundMark x1="60921" y1="61930" x2="64055" y2="61930"/>
                        <a14:foregroundMark x1="54670" y1="91204" x2="58570" y2="91404"/>
                        <a14:foregroundMark x1="59745" y1="88070" x2="57395" y2="89123"/>
                        <a14:foregroundMark x1="61117" y1="88246" x2="71792" y2="88246"/>
                        <a14:foregroundMark x1="85309" y1="97719" x2="55828" y2="97018"/>
                        <a14:foregroundMark x1="82174" y1="87719" x2="86288" y2="86842"/>
                        <a14:foregroundMark x1="87855" y1="84035" x2="88412" y2="89825"/>
                        <a14:foregroundMark x1="87659" y1="94912" x2="86680" y2="99825"/>
                        <a14:foregroundMark x1="86876" y1="86140" x2="86876" y2="91579"/>
                        <a14:foregroundMark x1="87855" y1="93684" x2="87659" y2="99123"/>
                        <a14:foregroundMark x1="58374" y1="84035" x2="54848" y2="99474"/>
                        <a14:foregroundMark x1="61704" y1="86491" x2="60725" y2="86140"/>
                        <a14:foregroundMark x1="58374" y1="85263" x2="55436" y2="99474"/>
                        <a14:foregroundMark x1="59941" y1="86842" x2="62096" y2="86842"/>
                        <a14:foregroundMark x1="60137" y1="87368" x2="58570" y2="86491"/>
                        <a14:foregroundMark x1="57786" y1="85263" x2="54848" y2="99825"/>
                        <a14:foregroundMark x1="54848" y1="99825" x2="54848" y2="99825"/>
                        <a14:foregroundMark x1="56024" y1="88596" x2="56024" y2="88596"/>
                        <a14:foregroundMark x1="57003" y1="86491" x2="55240" y2="94035"/>
                        <a14:foregroundMark x1="54848" y1="89474" x2="58766" y2="85789"/>
                        <a14:foregroundMark x1="54351" y1="95972" x2="54261" y2="98070"/>
                        <a14:foregroundMark x1="55729" y1="88521" x2="55044" y2="89825"/>
                        <a14:foregroundMark x1="56611" y1="86842" x2="56579" y2="86903"/>
                        <a14:foregroundMark x1="57395" y1="86140" x2="55044" y2="90702"/>
                        <a14:foregroundMark x1="56807" y1="84561" x2="55044" y2="91930"/>
                        <a14:foregroundMark x1="55240" y1="86140" x2="55240" y2="86140"/>
                        <a14:foregroundMark x1="54652" y1="87368" x2="54652" y2="87368"/>
                        <a14:foregroundMark x1="54456" y1="84912" x2="54456" y2="84912"/>
                        <a14:foregroundMark x1="54848" y1="85614" x2="54848" y2="85614"/>
                        <a14:foregroundMark x1="54652" y1="85263" x2="54652" y2="85263"/>
                        <a14:foregroundMark x1="56087" y1="85863" x2="54848" y2="86140"/>
                        <a14:foregroundMark x1="2057" y1="5088" x2="686" y2="6316"/>
                        <a14:foregroundMark x1="2253" y1="6667" x2="490" y2="6667"/>
                        <a14:foregroundMark x1="1077" y1="6140" x2="98" y2="6316"/>
                        <a14:foregroundMark x1="498" y1="7483" x2="294" y2="7544"/>
                        <a14:foregroundMark x1="881" y1="7368" x2="504" y2="7481"/>
                        <a14:foregroundMark x1="53673" y1="60702" x2="51910" y2="60000"/>
                        <a14:foregroundMark x1="54261" y1="60702" x2="54652" y2="63333"/>
                        <a14:foregroundMark x1="54652" y1="61053" x2="51518" y2="61053"/>
                        <a14:foregroundMark x1="53085" y1="60702" x2="50930" y2="60702"/>
                        <a14:foregroundMark x1="74535" y1="60702" x2="72968" y2="59123"/>
                        <a14:foregroundMark x1="71596" y1="57719" x2="68364" y2="56667"/>
                        <a14:foregroundMark x1="55828" y1="59474" x2="52693" y2="63333"/>
                        <a14:foregroundMark x1="54456" y1="63333" x2="51910" y2="60702"/>
                        <a14:foregroundMark x1="51322" y1="63333" x2="51126" y2="61228"/>
                        <a14:foregroundMark x1="51714" y1="61228" x2="55240" y2="58596"/>
                        <a14:foregroundMark x1="9403" y1="62456" x2="8400" y2="60930"/>
                        <a14:foregroundMark x1="7791" y1="60904" x2="7640" y2="64561"/>
                        <a14:foregroundMark x1="7052" y1="61930" x2="7052" y2="61930"/>
                        <a14:foregroundMark x1="7640" y1="61579" x2="7640" y2="61579"/>
                        <a14:foregroundMark x1="7248" y1="61228" x2="7248" y2="61228"/>
                        <a14:foregroundMark x1="7052" y1="61228" x2="7052" y2="61228"/>
                        <a14:foregroundMark x1="7052" y1="61228" x2="7052" y2="61228"/>
                        <a14:foregroundMark x1="7052" y1="61228" x2="7052" y2="61228"/>
                        <a14:foregroundMark x1="6758" y1="61053" x2="6893" y2="60866"/>
                        <a14:foregroundMark x1="16868" y1="60513" x2="19197" y2="60351"/>
                        <a14:foregroundMark x1="6562" y1="61228" x2="9929" y2="60994"/>
                        <a14:foregroundMark x1="19197" y1="60351" x2="21548" y2="63333"/>
                        <a14:foregroundMark x1="21743" y1="61228" x2="16931" y2="60693"/>
                        <a14:foregroundMark x1="16739" y1="60143" x2="21548" y2="60702"/>
                        <a14:foregroundMark x1="21548" y1="60702" x2="16618" y2="59798"/>
                        <a14:foregroundMark x1="21548" y1="60702" x2="16935" y2="60702"/>
                        <a14:foregroundMark x1="6562" y1="60351" x2="10578" y2="60351"/>
                        <a14:foregroundMark x1="17042" y1="61053" x2="10970" y2="61053"/>
                        <a14:foregroundMark x1="16454" y1="60351" x2="10970" y2="60702"/>
                        <a14:foregroundMark x1="16454" y1="61053" x2="19785" y2="60000"/>
                        <a14:foregroundMark x1="16259" y1="60000" x2="6586" y2="60573"/>
                        <a14:foregroundMark x1="69638" y1="61930" x2="59158" y2="59825"/>
                        <a14:foregroundMark x1="67777" y1="62456" x2="60921" y2="62807"/>
                        <a14:foregroundMark x1="95299" y1="57018" x2="80020" y2="52632"/>
                        <a14:foregroundMark x1="80020" y1="52632" x2="89912" y2="64561"/>
                        <a14:foregroundMark x1="89912" y1="64561" x2="93536" y2="56491"/>
                        <a14:foregroundMark x1="96670" y1="49825" x2="80803" y2="48772"/>
                        <a14:foregroundMark x1="6979" y1="85088" x2="6562" y2="85614"/>
                        <a14:foregroundMark x1="8444" y1="83242" x2="7258" y2="84737"/>
                        <a14:foregroundMark x1="9207" y1="82281" x2="8463" y2="83219"/>
                        <a14:foregroundMark x1="10186" y1="82281" x2="8201" y2="81702"/>
                        <a14:foregroundMark x1="7932" y1="80807" x2="7563" y2="80763"/>
                        <a14:foregroundMark x1="77865" y1="65614" x2="89685" y2="67799"/>
                        <a14:foregroundMark x1="89175" y1="66542" x2="86484" y2="66667"/>
                        <a14:foregroundMark x1="97845" y1="66140" x2="89725" y2="66517"/>
                        <a14:foregroundMark x1="75710" y1="61579" x2="74927" y2="60351"/>
                        <a14:foregroundMark x1="73947" y1="61579" x2="75710" y2="62281"/>
                        <a14:foregroundMark x1="75122" y1="59825" x2="75122" y2="61579"/>
                        <a14:foregroundMark x1="75122" y1="60702" x2="75318" y2="62456"/>
                        <a14:foregroundMark x1="75514" y1="60000" x2="75122" y2="61930"/>
                        <a14:foregroundMark x1="88247" y1="93860" x2="88345" y2="99649"/>
                        <a14:foregroundMark x1="54750" y1="91754" x2="54554" y2="89298"/>
                        <a14:foregroundMark x1="54652" y1="89123" x2="54652" y2="87544"/>
                        <a14:foregroundMark x1="54652" y1="88772" x2="54456" y2="86667"/>
                        <a14:foregroundMark x1="54456" y1="87719" x2="54456" y2="85439"/>
                        <a14:foregroundMark x1="54750" y1="87368" x2="54750" y2="86140"/>
                        <a14:foregroundMark x1="55240" y1="87193" x2="54554" y2="86491"/>
                        <a14:foregroundMark x1="48972" y1="98070" x2="48622" y2="98037"/>
                        <a14:foregroundMark x1="46425" y1="97895" x2="44172" y2="98070"/>
                        <a14:foregroundMark x1="42116" y1="98070" x2="36827" y2="97719"/>
                        <a14:foregroundMark x1="38100" y1="97719" x2="31538" y2="97719"/>
                        <a14:foregroundMark x1="31538" y1="97368" x2="26543" y2="97193"/>
                        <a14:foregroundMark x1="54652" y1="87193" x2="54652" y2="86491"/>
                        <a14:foregroundMark x1="54652" y1="86667" x2="54163" y2="86667"/>
                        <a14:foregroundMark x1="18707" y1="77895" x2="18464" y2="77895"/>
                        <a14:foregroundMark x1="16023" y1="78246" x2="14202" y2="78246"/>
                        <a14:foregroundMark x1="7542" y1="81930" x2="6758" y2="81930"/>
                        <a14:foregroundMark x1="6660" y1="81930" x2="6562" y2="81404"/>
                        <a14:foregroundMark x1="6660" y1="81579" x2="6268" y2="81579"/>
                        <a14:foregroundMark x1="6758" y1="90000" x2="6268" y2="89123"/>
                        <a14:foregroundMark x1="56611" y1="56842" x2="51322" y2="61579"/>
                        <a14:foregroundMark x1="53477" y1="58070" x2="53379" y2="58421"/>
                        <a14:foregroundMark x1="51322" y1="60702" x2="56024" y2="56316"/>
                        <a14:foregroundMark x1="51910" y1="57193" x2="51910" y2="57193"/>
                        <a14:foregroundMark x1="51518" y1="58070" x2="51518" y2="58070"/>
                        <a14:foregroundMark x1="51224" y1="58772" x2="51224" y2="58772"/>
                        <a14:foregroundMark x1="73262" y1="57719" x2="73262" y2="57719"/>
                        <a14:foregroundMark x1="74143" y1="58070" x2="74143" y2="58070"/>
                        <a14:foregroundMark x1="74143" y1="57368" x2="74143" y2="57368"/>
                        <a14:foregroundMark x1="73555" y1="57018" x2="73555" y2="57018"/>
                        <a14:foregroundMark x1="70617" y1="56491" x2="70617" y2="56491"/>
                        <a14:foregroundMark x1="71596" y1="57018" x2="71596" y2="57018"/>
                        <a14:foregroundMark x1="72772" y1="57018" x2="72772" y2="57018"/>
                        <a14:foregroundMark x1="51126" y1="58070" x2="51224" y2="63158"/>
                        <a14:foregroundMark x1="51322" y1="62632" x2="50930" y2="62456"/>
                        <a14:foregroundMark x1="56807" y1="56491" x2="51910" y2="56667"/>
                        <a14:foregroundMark x1="57297" y1="56667" x2="57884" y2="56491"/>
                        <a14:foregroundMark x1="57982" y1="56491" x2="56807" y2="56491"/>
                        <a14:foregroundMark x1="71303" y1="62281" x2="68658" y2="61754"/>
                        <a14:foregroundMark x1="9109" y1="60351" x2="7052" y2="60351"/>
                        <a14:foregroundMark x1="8423" y1="60351" x2="7248" y2="60351"/>
                        <a14:foregroundMark x1="8423" y1="60000" x2="7052" y2="60175"/>
                        <a14:foregroundMark x1="7444" y1="60175" x2="6856" y2="60175"/>
                        <a14:foregroundMark x1="6660" y1="60351" x2="6660" y2="60351"/>
                        <a14:foregroundMark x1="6758" y1="60000" x2="6758" y2="60000"/>
                        <a14:foregroundMark x1="6660" y1="60000" x2="6660" y2="60000"/>
                        <a14:foregroundMark x1="88737" y1="91579" x2="88737" y2="91579"/>
                        <a14:foregroundMark x1="53869" y1="91228" x2="53869" y2="91228"/>
                        <a14:foregroundMark x1="53869" y1="91404" x2="53869" y2="91404"/>
                        <a14:foregroundMark x1="53477" y1="91404" x2="53477" y2="91404"/>
                        <a14:foregroundMark x1="53379" y1="91404" x2="53379" y2="91404"/>
                        <a14:foregroundMark x1="53085" y1="91404" x2="53085" y2="91404"/>
                        <a14:foregroundMark x1="52791" y1="91404" x2="52791" y2="91404"/>
                        <a14:foregroundMark x1="53183" y1="91228" x2="53183" y2="91228"/>
                        <a14:foregroundMark x1="53281" y1="91404" x2="53281" y2="91404"/>
                        <a14:foregroundMark x1="53085" y1="91404" x2="53085" y2="91404"/>
                        <a14:foregroundMark x1="53085" y1="91053" x2="53085" y2="91053"/>
                        <a14:foregroundMark x1="53085" y1="91053" x2="53085" y2="91053"/>
                        <a14:foregroundMark x1="53085" y1="91404" x2="53085" y2="91404"/>
                        <a14:foregroundMark x1="52791" y1="91404" x2="52791" y2="91404"/>
                        <a14:foregroundMark x1="52498" y1="91404" x2="52498" y2="91404"/>
                        <a14:foregroundMark x1="52302" y1="91404" x2="52302" y2="91404"/>
                        <a14:foregroundMark x1="53085" y1="91228" x2="53085" y2="91228"/>
                        <a14:foregroundMark x1="52987" y1="91228" x2="52987" y2="91228"/>
                        <a14:foregroundMark x1="52987" y1="91228" x2="52987" y2="91228"/>
                        <a14:foregroundMark x1="53085" y1="91228" x2="53085" y2="91228"/>
                        <a14:foregroundMark x1="53183" y1="91404" x2="53183" y2="91404"/>
                        <a14:foregroundMark x1="52987" y1="91228" x2="52987" y2="91228"/>
                        <a14:foregroundMark x1="52987" y1="91228" x2="52987" y2="91228"/>
                        <a14:foregroundMark x1="53085" y1="91404" x2="53085" y2="91404"/>
                        <a14:foregroundMark x1="53085" y1="91404" x2="53085" y2="91404"/>
                        <a14:foregroundMark x1="53085" y1="91404" x2="53085" y2="91404"/>
                        <a14:foregroundMark x1="53085" y1="91228" x2="53085" y2="91228"/>
                        <a14:foregroundMark x1="53183" y1="91404" x2="53183" y2="91404"/>
                        <a14:foregroundMark x1="53085" y1="91228" x2="53085" y2="91228"/>
                        <a14:foregroundMark x1="53085" y1="91404" x2="53085" y2="91404"/>
                        <a14:foregroundMark x1="53085" y1="91404" x2="53085" y2="91404"/>
                        <a14:foregroundMark x1="52889" y1="91754" x2="52889" y2="91754"/>
                        <a14:foregroundMark x1="53183" y1="91754" x2="53183" y2="91754"/>
                        <a14:foregroundMark x1="53085" y1="91404" x2="53085" y2="91404"/>
                        <a14:foregroundMark x1="53085" y1="91404" x2="53085" y2="91404"/>
                        <a14:foregroundMark x1="52791" y1="91404" x2="52791" y2="91404"/>
                        <a14:foregroundMark x1="52791" y1="91228" x2="52791" y2="91228"/>
                        <a14:foregroundMark x1="52889" y1="91228" x2="52889" y2="91228"/>
                        <a14:foregroundMark x1="53085" y1="91404" x2="53085" y2="91404"/>
                        <a14:foregroundMark x1="52693" y1="91228" x2="53477" y2="91228"/>
                        <a14:foregroundMark x1="53477" y1="91228" x2="52889" y2="91404"/>
                        <a14:foregroundMark x1="52791" y1="91930" x2="53281" y2="92456"/>
                        <a14:foregroundMark x1="18511" y1="78596" x2="18119" y2="78596"/>
                        <a14:foregroundMark x1="18413" y1="78596" x2="18413" y2="78596"/>
                        <a14:foregroundMark x1="18217" y1="78421" x2="17826" y2="78421"/>
                        <a14:foregroundMark x1="45250" y1="88947" x2="38981" y2="83158"/>
                        <a14:foregroundMark x1="43781" y1="85965" x2="40548" y2="85789"/>
                        <a14:foregroundMark x1="37316" y1="87895" x2="39961" y2="82982"/>
                        <a14:foregroundMark x1="41038" y1="89123" x2="36337" y2="83158"/>
                        <a14:foregroundMark x1="36925" y1="83509" x2="41822" y2="85614"/>
                        <a14:foregroundMark x1="41136" y1="88596" x2="40744" y2="85263"/>
                        <a14:foregroundMark x1="38100" y1="85614" x2="34672" y2="84386"/>
                        <a14:foregroundMark x1="37806" y1="85789" x2="42311" y2="88421"/>
                        <a14:foregroundMark x1="34672" y1="82982" x2="24388" y2="81228"/>
                        <a14:foregroundMark x1="8423" y1="83333" x2="8031" y2="87368"/>
                        <a14:foregroundMark x1="48188" y1="97368" x2="48972" y2="97368"/>
                        <a14:foregroundMark x1="14300" y1="95965" x2="11361" y2="94035"/>
                        <a14:foregroundMark x1="12537" y1="93509" x2="11361" y2="95439"/>
                        <a14:backgroundMark x1="17238" y1="39474" x2="17238" y2="39474"/>
                        <a14:backgroundMark x1="20568" y1="38596" x2="20960" y2="40877"/>
                        <a14:backgroundMark x1="74927" y1="43333" x2="74927" y2="43333"/>
                        <a14:backgroundMark x1="73359" y1="34211" x2="74143" y2="53333"/>
                        <a14:backgroundMark x1="74143" y1="53333" x2="83154" y2="40000"/>
                        <a14:backgroundMark x1="83154" y1="40000" x2="73164" y2="34912"/>
                        <a14:backgroundMark x1="79507" y1="9877" x2="77865" y2="12982"/>
                        <a14:backgroundMark x1="80020" y1="10000" x2="80999" y2="12105"/>
                        <a14:backgroundMark x1="83350" y1="10702" x2="83350" y2="10702"/>
                        <a14:backgroundMark x1="83937" y1="11228" x2="83937" y2="11228"/>
                        <a14:backgroundMark x1="83937" y1="11228" x2="83937" y2="11228"/>
                        <a14:backgroundMark x1="83937" y1="11228" x2="83937" y2="11228"/>
                        <a14:backgroundMark x1="83937" y1="11228" x2="84525" y2="11579"/>
                        <a14:backgroundMark x1="53477" y1="80351" x2="54296" y2="83598"/>
                        <a14:backgroundMark x1="4799" y1="84561" x2="4407" y2="88596"/>
                        <a14:backgroundMark x1="4603" y1="90175" x2="4603" y2="90175"/>
                        <a14:backgroundMark x1="4995" y1="90702" x2="5191" y2="87719"/>
                        <a14:backgroundMark x1="4212" y1="89825" x2="5387" y2="84912"/>
                        <a14:backgroundMark x1="20372" y1="37895" x2="21939" y2="40351"/>
                        <a14:backgroundMark x1="4016" y1="47895" x2="4603" y2="51579"/>
                        <a14:backgroundMark x1="12145" y1="55789" x2="21939" y2="56667"/>
                        <a14:backgroundMark x1="55188" y1="66041" x2="62880" y2="66667"/>
                        <a14:backgroundMark x1="51816" y1="65766" x2="55178" y2="66040"/>
                        <a14:backgroundMark x1="49951" y1="65614" x2="51778" y2="65763"/>
                        <a14:backgroundMark x1="63467" y1="66140" x2="58546" y2="65324"/>
                        <a14:backgroundMark x1="53085" y1="86842" x2="54058" y2="86842"/>
                        <a14:backgroundMark x1="21156" y1="99474" x2="27221" y2="99126"/>
                        <a14:backgroundMark x1="50735" y1="99474" x2="53868" y2="99216"/>
                        <a14:backgroundMark x1="20176" y1="37895" x2="20372" y2="41930"/>
                        <a14:backgroundMark x1="17042" y1="38772" x2="17042" y2="38772"/>
                        <a14:backgroundMark x1="15867" y1="38246" x2="15867" y2="38246"/>
                        <a14:backgroundMark x1="17238" y1="41579" x2="17238" y2="41579"/>
                        <a14:backgroundMark x1="15867" y1="42807" x2="15867" y2="42807"/>
                        <a14:backgroundMark x1="15083" y1="39123" x2="19001" y2="42456"/>
                        <a14:backgroundMark x1="15475" y1="37018" x2="14496" y2="40702"/>
                        <a14:backgroundMark x1="16846" y1="41228" x2="21548" y2="43158"/>
                        <a14:backgroundMark x1="70813" y1="48772" x2="74535" y2="53158"/>
                        <a14:backgroundMark x1="70617" y1="53158" x2="70617" y2="53158"/>
                        <a14:backgroundMark x1="66405" y1="52456" x2="66405" y2="52456"/>
                        <a14:backgroundMark x1="64838" y1="53158" x2="64838" y2="53158"/>
                        <a14:backgroundMark x1="58766" y1="53158" x2="58766" y2="53158"/>
                        <a14:backgroundMark x1="57199" y1="53158" x2="57199" y2="53158"/>
                        <a14:backgroundMark x1="80411" y1="9474" x2="81195" y2="12456"/>
                        <a14:backgroundMark x1="81391" y1="10351" x2="82566" y2="12807"/>
                        <a14:backgroundMark x1="85113" y1="10702" x2="85113" y2="10702"/>
                        <a14:backgroundMark x1="85700" y1="12456" x2="85700" y2="12456"/>
                        <a14:backgroundMark x1="84525" y1="12456" x2="84525" y2="12456"/>
                        <a14:backgroundMark x1="85504" y1="12456" x2="85504" y2="12456"/>
                        <a14:backgroundMark x1="85309" y1="12982" x2="85309" y2="12982"/>
                        <a14:backgroundMark x1="85700" y1="12982" x2="85700" y2="12982"/>
                        <a14:backgroundMark x1="85113" y1="12807" x2="85113" y2="12807"/>
                        <a14:backgroundMark x1="85309" y1="12456" x2="85309" y2="12456"/>
                        <a14:backgroundMark x1="85113" y1="11754" x2="85113" y2="11754"/>
                        <a14:backgroundMark x1="53189" y1="87368" x2="53085" y2="86140"/>
                        <a14:backgroundMark x1="53292" y1="88583" x2="53189" y2="87368"/>
                        <a14:backgroundMark x1="52955" y1="97891" x2="52693" y2="98947"/>
                        <a14:backgroundMark x1="52693" y1="98947" x2="52854" y2="97877"/>
                        <a14:backgroundMark x1="33692" y1="75614" x2="33692" y2="75614"/>
                        <a14:backgroundMark x1="90010" y1="91579" x2="90010" y2="99825"/>
                        <a14:backgroundMark x1="90010" y1="89825" x2="90010" y2="91579"/>
                        <a14:backgroundMark x1="52853" y1="93246" x2="52693" y2="95614"/>
                        <a14:backgroundMark x1="53281" y1="87018" x2="53477" y2="86842"/>
                        <a14:backgroundMark x1="53869" y1="86491" x2="53953" y2="86077"/>
                        <a14:backgroundMark x1="56611" y1="84386" x2="57199" y2="84386"/>
                        <a14:backgroundMark x1="1077" y1="10351" x2="686" y2="8421"/>
                        <a14:backgroundMark x1="5583" y1="61930" x2="5583" y2="63684"/>
                        <a14:backgroundMark x1="5434" y1="60000" x2="4995" y2="57719"/>
                        <a14:backgroundMark x1="5502" y1="60351" x2="5434" y2="60000"/>
                        <a14:backgroundMark x1="5975" y1="62807" x2="5502" y2="60351"/>
                        <a14:backgroundMark x1="4924" y1="60351" x2="4799" y2="63158"/>
                        <a14:backgroundMark x1="4940" y1="60000" x2="4924" y2="60351"/>
                        <a14:backgroundMark x1="4995" y1="58772" x2="4940" y2="60000"/>
                        <a14:backgroundMark x1="57786" y1="67895" x2="58962" y2="65614"/>
                        <a14:backgroundMark x1="66447" y1="65074" x2="67973" y2="65263"/>
                        <a14:backgroundMark x1="1469" y1="26316" x2="1469" y2="24561"/>
                        <a14:backgroundMark x1="1077" y1="23684" x2="1273" y2="26667"/>
                        <a14:backgroundMark x1="84721" y1="10877" x2="86092" y2="12807"/>
                        <a14:backgroundMark x1="82370" y1="9474" x2="79236" y2="9474"/>
                        <a14:backgroundMark x1="3820" y1="87719" x2="3428" y2="91404"/>
                        <a14:backgroundMark x1="5670" y1="86597" x2="5387" y2="89474"/>
                        <a14:backgroundMark x1="5882" y1="84448" x2="5681" y2="86489"/>
                        <a14:backgroundMark x1="75803" y1="63414" x2="75710" y2="64386"/>
                        <a14:backgroundMark x1="76298" y1="58246" x2="76162" y2="59667"/>
                        <a14:backgroundMark x1="5681" y1="79062" x2="5681" y2="82982"/>
                        <a14:backgroundMark x1="42214" y1="43860" x2="42214" y2="43860"/>
                        <a14:backgroundMark x1="42507" y1="44035" x2="42507" y2="44035"/>
                        <a14:backgroundMark x1="42507" y1="44035" x2="42507" y2="44035"/>
                        <a14:backgroundMark x1="42116" y1="44035" x2="42116" y2="44035"/>
                        <a14:backgroundMark x1="41920" y1="44035" x2="41920" y2="44035"/>
                        <a14:backgroundMark x1="41332" y1="44035" x2="42116" y2="44211"/>
                        <a14:backgroundMark x1="42507" y1="43509" x2="42507" y2="43509"/>
                        <a14:backgroundMark x1="42409" y1="43684" x2="42409" y2="43684"/>
                        <a14:backgroundMark x1="42507" y1="43333" x2="42507" y2="43860"/>
                        <a14:backgroundMark x1="14006" y1="36842" x2="14006" y2="38421"/>
                        <a14:backgroundMark x1="52889" y1="52281" x2="52889" y2="52281"/>
                        <a14:backgroundMark x1="52889" y1="53684" x2="58276" y2="53509"/>
                        <a14:backgroundMark x1="16748" y1="59474" x2="16748" y2="59474"/>
                        <a14:backgroundMark x1="17042" y1="59474" x2="17042" y2="59474"/>
                        <a14:backgroundMark x1="16748" y1="59298" x2="16748" y2="59298"/>
                        <a14:backgroundMark x1="16552" y1="59298" x2="16552" y2="59298"/>
                        <a14:backgroundMark x1="16454" y1="59298" x2="16454" y2="59298"/>
                        <a14:backgroundMark x1="16552" y1="59649" x2="16552" y2="59649"/>
                        <a14:backgroundMark x1="19785" y1="59474" x2="19785" y2="59474"/>
                        <a14:backgroundMark x1="44368" y1="80702" x2="46523" y2="81579"/>
                        <a14:backgroundMark x1="46817" y1="82632" x2="46033" y2="82281"/>
                        <a14:backgroundMark x1="7640" y1="80351" x2="7640" y2="80351"/>
                        <a14:backgroundMark x1="7738" y1="80702" x2="7738" y2="80702"/>
                        <a14:backgroundMark x1="7444" y1="80702" x2="7444" y2="80702"/>
                        <a14:backgroundMark x1="7542" y1="80702" x2="7052" y2="80702"/>
                        <a14:backgroundMark x1="8031" y1="80526" x2="8619" y2="80526"/>
                        <a14:backgroundMark x1="7835" y1="80702" x2="7835" y2="80702"/>
                        <a14:backgroundMark x1="8129" y1="81053" x2="8129" y2="81053"/>
                        <a14:backgroundMark x1="8129" y1="80702" x2="8129" y2="80702"/>
                        <a14:backgroundMark x1="8031" y1="80702" x2="8031" y2="80702"/>
                        <a14:backgroundMark x1="17042" y1="77895" x2="17042" y2="77895"/>
                        <a14:backgroundMark x1="17434" y1="77895" x2="17434" y2="77895"/>
                        <a14:backgroundMark x1="16161" y1="77895" x2="17532" y2="78246"/>
                        <a14:backgroundMark x1="18204" y1="77731" x2="18609" y2="77368"/>
                        <a14:backgroundMark x1="17630" y1="77719" x2="18119" y2="77719"/>
                        <a14:backgroundMark x1="18511" y1="77544" x2="18511" y2="77544"/>
                        <a14:backgroundMark x1="90500" y1="68421" x2="90010" y2="68596"/>
                      </a14:backgroundRemoval>
                    </a14:imgEffect>
                  </a14:imgLayer>
                </a14:imgProps>
              </a:ext>
            </a:extLst>
          </a:blip>
          <a:stretch>
            <a:fillRect/>
          </a:stretch>
        </p:blipFill>
        <p:spPr>
          <a:xfrm>
            <a:off x="6888583" y="3275163"/>
            <a:ext cx="4854843" cy="3139537"/>
          </a:xfrm>
          <a:prstGeom prst="rect">
            <a:avLst/>
          </a:prstGeom>
          <a:effectLst>
            <a:softEdge rad="31750"/>
          </a:effectLst>
        </p:spPr>
      </p:pic>
      <p:pic>
        <p:nvPicPr>
          <p:cNvPr id="5128" name="Picture 8" descr="Комунальний проект стічних вод - UD Environmental Equipment Technology Co.,  Ltd.">
            <a:extLst>
              <a:ext uri="{FF2B5EF4-FFF2-40B4-BE49-F238E27FC236}">
                <a16:creationId xmlns:a16="http://schemas.microsoft.com/office/drawing/2014/main" id="{22FF9388-AFF9-0C27-DC4C-C41674E22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3995738"/>
            <a:ext cx="6076950" cy="257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2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5693-FF6A-6210-956F-9ADA95D2B88F}"/>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18C56F16-2F07-1166-37BC-69E0C9F0085A}"/>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0BD05538-EC92-A79D-021E-6936AEE7670C}"/>
              </a:ext>
            </a:extLst>
          </p:cNvPr>
          <p:cNvSpPr txBox="1"/>
          <p:nvPr/>
        </p:nvSpPr>
        <p:spPr>
          <a:xfrm>
            <a:off x="2729046" y="253696"/>
            <a:ext cx="5186229"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Будівництво очисних споруд в місті Тернівка Дніпропетровської області</a:t>
            </a:r>
            <a:endParaRPr lang="uk-UA" sz="2000" noProof="0" dirty="0"/>
          </a:p>
        </p:txBody>
      </p:sp>
      <p:pic>
        <p:nvPicPr>
          <p:cNvPr id="371" name="Ресурс 1.png" descr="Ресурс 1.png">
            <a:extLst>
              <a:ext uri="{FF2B5EF4-FFF2-40B4-BE49-F238E27FC236}">
                <a16:creationId xmlns:a16="http://schemas.microsoft.com/office/drawing/2014/main" id="{B6F7E145-0A5A-6288-91DE-CFF8A838344E}"/>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CA0600CC-06C4-8DB0-B462-CD346AFDA478}"/>
              </a:ext>
            </a:extLst>
          </p:cNvPr>
          <p:cNvSpPr/>
          <p:nvPr/>
        </p:nvSpPr>
        <p:spPr>
          <a:xfrm>
            <a:off x="7090554" y="1515698"/>
            <a:ext cx="4660034" cy="5090159"/>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BF194ABB-08BD-C5BE-5438-48FB38F23AEC}"/>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a:t>
            </a:r>
          </a:p>
        </p:txBody>
      </p:sp>
      <p:sp>
        <p:nvSpPr>
          <p:cNvPr id="402" name="Площа забудови 0 м2">
            <a:extLst>
              <a:ext uri="{FF2B5EF4-FFF2-40B4-BE49-F238E27FC236}">
                <a16:creationId xmlns:a16="http://schemas.microsoft.com/office/drawing/2014/main" id="{C91BD9A5-EAB5-D890-994A-E44E10F379D3}"/>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01A14A64-273C-B71E-A711-115A32CD5B4B}"/>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83C30E54-C783-9F83-8BCB-7903E3B540BE}"/>
              </a:ext>
            </a:extLst>
          </p:cNvPr>
          <p:cNvSpPr txBox="1"/>
          <p:nvPr/>
        </p:nvSpPr>
        <p:spPr>
          <a:xfrm>
            <a:off x="7122809" y="1563854"/>
            <a:ext cx="4904929"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Кількісний Результат реалізації проєкту</a:t>
            </a:r>
            <a:endParaRPr lang="uk-UA" sz="1600" b="1" baseline="31999" noProof="0" dirty="0">
              <a:solidFill>
                <a:schemeClr val="bg1"/>
              </a:solidFill>
            </a:endParaRPr>
          </a:p>
        </p:txBody>
      </p:sp>
      <p:pic>
        <p:nvPicPr>
          <p:cNvPr id="2" name="Ресурс 3.png" descr="Ресурс 3.png">
            <a:extLst>
              <a:ext uri="{FF2B5EF4-FFF2-40B4-BE49-F238E27FC236}">
                <a16:creationId xmlns:a16="http://schemas.microsoft.com/office/drawing/2014/main" id="{4229C3BC-ADA3-86C1-6B37-401EC7950BEB}"/>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graphicFrame>
        <p:nvGraphicFramePr>
          <p:cNvPr id="14" name="Таблиця 3">
            <a:extLst>
              <a:ext uri="{FF2B5EF4-FFF2-40B4-BE49-F238E27FC236}">
                <a16:creationId xmlns:a16="http://schemas.microsoft.com/office/drawing/2014/main" id="{6DB2F9D7-FE51-E060-C6D0-830E3CECF460}"/>
              </a:ext>
            </a:extLst>
          </p:cNvPr>
          <p:cNvGraphicFramePr>
            <a:graphicFrameLocks noGrp="1"/>
          </p:cNvGraphicFramePr>
          <p:nvPr>
            <p:extLst>
              <p:ext uri="{D42A27DB-BD31-4B8C-83A1-F6EECF244321}">
                <p14:modId xmlns:p14="http://schemas.microsoft.com/office/powerpoint/2010/main" val="89606540"/>
              </p:ext>
            </p:extLst>
          </p:nvPr>
        </p:nvGraphicFramePr>
        <p:xfrm>
          <a:off x="7134046" y="1906440"/>
          <a:ext cx="4884168" cy="1380224"/>
        </p:xfrm>
        <a:graphic>
          <a:graphicData uri="http://schemas.openxmlformats.org/drawingml/2006/table">
            <a:tbl>
              <a:tblPr firstRow="1" firstCol="1" bandRow="1">
                <a:tableStyleId>{5940675A-B579-460E-94D1-54222C63F5DA}</a:tableStyleId>
              </a:tblPr>
              <a:tblGrid>
                <a:gridCol w="4884168">
                  <a:extLst>
                    <a:ext uri="{9D8B030D-6E8A-4147-A177-3AD203B41FA5}">
                      <a16:colId xmlns:a16="http://schemas.microsoft.com/office/drawing/2014/main" val="59010445"/>
                    </a:ext>
                  </a:extLst>
                </a:gridCol>
              </a:tblGrid>
              <a:tr h="1380224">
                <a:tc>
                  <a:txBody>
                    <a:bodyPr/>
                    <a:lstStyle/>
                    <a:p>
                      <a:pPr marL="0" marR="0" lvl="0" indent="0" algn="just" defTabSz="457200" rtl="0" eaLnBrk="1" fontAlgn="auto" latinLnBrk="0" hangingPunct="1">
                        <a:lnSpc>
                          <a:spcPct val="100000"/>
                        </a:lnSpc>
                        <a:spcBef>
                          <a:spcPts val="0"/>
                        </a:spcBef>
                        <a:spcAft>
                          <a:spcPts val="600"/>
                        </a:spcAft>
                        <a:buClrTx/>
                        <a:buSzTx/>
                        <a:buFont typeface="+mj-lt"/>
                        <a:buNone/>
                        <a:tabLst/>
                        <a:defRPr/>
                      </a:pPr>
                      <a:r>
                        <a:rPr lang="uk-UA" sz="1400" b="1" noProof="0" dirty="0">
                          <a:solidFill>
                            <a:schemeClr val="bg1"/>
                          </a:solidFill>
                          <a:latin typeface="Aptos Display" panose="020B0004020202020204" pitchFamily="34" charset="0"/>
                        </a:rPr>
                        <a:t>Кількість введених в експлуатацію очисних споруд – </a:t>
                      </a:r>
                      <a:r>
                        <a:rPr lang="uk-UA" sz="1400" b="0" noProof="0" dirty="0">
                          <a:solidFill>
                            <a:schemeClr val="bg1"/>
                          </a:solidFill>
                          <a:latin typeface="Aptos Display" panose="020B0004020202020204" pitchFamily="34" charset="0"/>
                        </a:rPr>
                        <a:t>1</a:t>
                      </a:r>
                      <a:r>
                        <a:rPr lang="uk-UA" sz="1400" b="0" noProof="0" dirty="0">
                          <a:solidFill>
                            <a:schemeClr val="bg1"/>
                          </a:solidFill>
                          <a:effectLst/>
                          <a:latin typeface="Aptos Display" panose="020B0004020202020204" pitchFamily="34" charset="0"/>
                        </a:rPr>
                        <a:t>;</a:t>
                      </a:r>
                    </a:p>
                    <a:p>
                      <a:pPr marL="0" marR="0" lvl="0" indent="0" algn="just" defTabSz="457200" rtl="0" eaLnBrk="1" fontAlgn="auto" latinLnBrk="0" hangingPunct="1">
                        <a:lnSpc>
                          <a:spcPct val="100000"/>
                        </a:lnSpc>
                        <a:spcBef>
                          <a:spcPts val="0"/>
                        </a:spcBef>
                        <a:spcAft>
                          <a:spcPts val="600"/>
                        </a:spcAft>
                        <a:buClrTx/>
                        <a:buSzTx/>
                        <a:buFont typeface="+mj-lt"/>
                        <a:buNone/>
                        <a:tabLst/>
                        <a:defRPr/>
                      </a:pPr>
                      <a:r>
                        <a:rPr lang="uk-UA" sz="1400" b="1" noProof="0" dirty="0">
                          <a:solidFill>
                            <a:schemeClr val="bg1"/>
                          </a:solidFill>
                          <a:latin typeface="Aptos Display" panose="020B0004020202020204" pitchFamily="34" charset="0"/>
                        </a:rPr>
                        <a:t>Потужність очисних споруд – </a:t>
                      </a:r>
                      <a:r>
                        <a:rPr lang="uk-UA" sz="1400" b="0" noProof="0" dirty="0">
                          <a:solidFill>
                            <a:schemeClr val="bg1"/>
                          </a:solidFill>
                          <a:latin typeface="Aptos Display" panose="020B0004020202020204" pitchFamily="34" charset="0"/>
                        </a:rPr>
                        <a:t>5000 </a:t>
                      </a:r>
                      <a:r>
                        <a:rPr lang="uk-UA" sz="1400" b="0" i="0" kern="1200" noProof="0" dirty="0">
                          <a:solidFill>
                            <a:schemeClr val="bg1"/>
                          </a:solidFill>
                          <a:effectLst/>
                          <a:latin typeface="Aptos Display" panose="020B0004020202020204" pitchFamily="34" charset="0"/>
                          <a:ea typeface="+mn-ea"/>
                          <a:cs typeface="+mn-cs"/>
                        </a:rPr>
                        <a:t>м³ на добу</a:t>
                      </a:r>
                      <a:r>
                        <a:rPr lang="uk-UA" sz="1400" b="0" noProof="0" dirty="0">
                          <a:solidFill>
                            <a:schemeClr val="bg1"/>
                          </a:solidFill>
                          <a:effectLst/>
                          <a:latin typeface="Aptos Display" panose="020B0004020202020204" pitchFamily="34" charset="0"/>
                        </a:rPr>
                        <a:t>;</a:t>
                      </a:r>
                      <a:endParaRPr lang="uk-UA" sz="1400" b="1" noProof="0" dirty="0">
                        <a:solidFill>
                          <a:schemeClr val="bg1"/>
                        </a:solidFill>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600"/>
                        </a:spcAft>
                        <a:buClrTx/>
                        <a:buSzTx/>
                        <a:buFontTx/>
                        <a:buNone/>
                        <a:tabLst/>
                        <a:defRPr/>
                      </a:pPr>
                      <a:r>
                        <a:rPr lang="uk-UA" sz="1400" b="1" noProof="0" dirty="0">
                          <a:solidFill>
                            <a:schemeClr val="bg1"/>
                          </a:solidFill>
                          <a:effectLst/>
                          <a:latin typeface="Aptos Display" panose="020B0004020202020204" pitchFamily="34" charset="0"/>
                        </a:rPr>
                        <a:t>Кількість створених нових робочих місць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24;</a:t>
                      </a:r>
                    </a:p>
                    <a:p>
                      <a:pPr marL="0" marR="0" lvl="0" indent="0" algn="just" defTabSz="457200" rtl="0" eaLnBrk="1" fontAlgn="auto" latinLnBrk="0" hangingPunct="1">
                        <a:lnSpc>
                          <a:spcPct val="100000"/>
                        </a:lnSpc>
                        <a:spcBef>
                          <a:spcPts val="0"/>
                        </a:spcBef>
                        <a:spcAft>
                          <a:spcPts val="0"/>
                        </a:spcAft>
                        <a:buClrTx/>
                        <a:buSzTx/>
                        <a:buFontTx/>
                        <a:buNone/>
                        <a:tabLst/>
                        <a:defRPr/>
                      </a:pPr>
                      <a:r>
                        <a:rPr lang="uk-UA" sz="1400" b="1" noProof="0" dirty="0">
                          <a:solidFill>
                            <a:schemeClr val="bg1"/>
                          </a:solidFill>
                          <a:effectLst/>
                          <a:latin typeface="Aptos Display" panose="020B0004020202020204" pitchFamily="34" charset="0"/>
                          <a:cs typeface="Times New Roman" panose="02020603050405020304" pitchFamily="18" charset="0"/>
                        </a:rPr>
                        <a:t>Зниження витрат на </a:t>
                      </a:r>
                      <a:r>
                        <a:rPr lang="uk-UA" sz="1400" b="1" noProof="0" dirty="0">
                          <a:solidFill>
                            <a:schemeClr val="bg1"/>
                          </a:solidFill>
                          <a:latin typeface="Aptos Display" panose="020B0004020202020204" pitchFamily="34" charset="0"/>
                        </a:rPr>
                        <a:t>експлуатацію об’єкту:</a:t>
                      </a:r>
                      <a:endParaRPr lang="uk-UA" sz="1400" b="1" noProof="0" dirty="0">
                        <a:solidFill>
                          <a:schemeClr val="bg1"/>
                        </a:solidFill>
                        <a:effectLst/>
                        <a:latin typeface="Aptos Display" panose="020B000402020202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600"/>
                        </a:spcAft>
                        <a:buClrTx/>
                        <a:buSzTx/>
                        <a:buFontTx/>
                        <a:buNone/>
                        <a:tabLst/>
                        <a:defRPr/>
                      </a:pPr>
                      <a:r>
                        <a:rPr lang="uk-UA" sz="1400" b="0" noProof="0" dirty="0">
                          <a:solidFill>
                            <a:schemeClr val="bg1"/>
                          </a:solidFill>
                          <a:latin typeface="Aptos Display" panose="020B0004020202020204" pitchFamily="34" charset="0"/>
                        </a:rPr>
                        <a:t>на 60%, у порівнянні з існуючими</a:t>
                      </a:r>
                      <a:r>
                        <a:rPr lang="uk-UA" sz="1400" noProof="0" dirty="0">
                          <a:solidFill>
                            <a:schemeClr val="bg1"/>
                          </a:solidFill>
                          <a:effectLst/>
                          <a:latin typeface="Aptos Display" panose="020B0004020202020204" pitchFamily="34" charset="0"/>
                          <a:cs typeface="Times New Roman" panose="02020603050405020304" pitchFamily="18" charset="0"/>
                        </a:rPr>
                        <a:t>;</a:t>
                      </a:r>
                      <a:endParaRPr lang="uk-UA" sz="1400" b="0" noProof="0" dirty="0">
                        <a:solidFill>
                          <a:schemeClr val="bg1"/>
                        </a:solidFill>
                        <a:effectLst/>
                        <a:latin typeface="Aptos Display" panose="020B0004020202020204" pitchFamily="34" charset="0"/>
                      </a:endParaRPr>
                    </a:p>
                  </a:txBody>
                  <a:tcPr marL="17145" marR="17145" marT="0" marB="0" anchor="ctr"/>
                </a:tc>
                <a:extLst>
                  <a:ext uri="{0D108BD9-81ED-4DB2-BD59-A6C34878D82A}">
                    <a16:rowId xmlns:a16="http://schemas.microsoft.com/office/drawing/2014/main" val="3577931375"/>
                  </a:ext>
                </a:extLst>
              </a:tr>
            </a:tbl>
          </a:graphicData>
        </a:graphic>
      </p:graphicFrame>
      <p:pic>
        <p:nvPicPr>
          <p:cNvPr id="2050" name="Picture 2" descr="Isometric water purification system, wastewater treatment co">
            <a:extLst>
              <a:ext uri="{FF2B5EF4-FFF2-40B4-BE49-F238E27FC236}">
                <a16:creationId xmlns:a16="http://schemas.microsoft.com/office/drawing/2014/main" id="{C14A7DDE-AAE5-CD12-5A95-648617E723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2551" y="276225"/>
            <a:ext cx="1466850" cy="9779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альна площа об’єкту 0 м2">
            <a:extLst>
              <a:ext uri="{FF2B5EF4-FFF2-40B4-BE49-F238E27FC236}">
                <a16:creationId xmlns:a16="http://schemas.microsoft.com/office/drawing/2014/main" id="{964B0C4C-6C76-21D9-70C8-23F2700A2E36}"/>
              </a:ext>
            </a:extLst>
          </p:cNvPr>
          <p:cNvSpPr txBox="1"/>
          <p:nvPr/>
        </p:nvSpPr>
        <p:spPr>
          <a:xfrm>
            <a:off x="7061527" y="3359227"/>
            <a:ext cx="4773916"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Якісний результат реалізації проєкту</a:t>
            </a:r>
            <a:endParaRPr lang="uk-UA" sz="1600" b="1" baseline="31999" noProof="0" dirty="0">
              <a:solidFill>
                <a:schemeClr val="bg1"/>
              </a:solidFill>
            </a:endParaRPr>
          </a:p>
        </p:txBody>
      </p:sp>
      <p:graphicFrame>
        <p:nvGraphicFramePr>
          <p:cNvPr id="6" name="Таблиця 3">
            <a:extLst>
              <a:ext uri="{FF2B5EF4-FFF2-40B4-BE49-F238E27FC236}">
                <a16:creationId xmlns:a16="http://schemas.microsoft.com/office/drawing/2014/main" id="{86FF8473-65C2-2369-8482-899B0F24FC30}"/>
              </a:ext>
            </a:extLst>
          </p:cNvPr>
          <p:cNvGraphicFramePr>
            <a:graphicFrameLocks noGrp="1"/>
          </p:cNvGraphicFramePr>
          <p:nvPr>
            <p:extLst>
              <p:ext uri="{D42A27DB-BD31-4B8C-83A1-F6EECF244321}">
                <p14:modId xmlns:p14="http://schemas.microsoft.com/office/powerpoint/2010/main" val="3865968484"/>
              </p:ext>
            </p:extLst>
          </p:nvPr>
        </p:nvGraphicFramePr>
        <p:xfrm>
          <a:off x="7175920" y="3726610"/>
          <a:ext cx="4625016" cy="2700069"/>
        </p:xfrm>
        <a:graphic>
          <a:graphicData uri="http://schemas.openxmlformats.org/drawingml/2006/table">
            <a:tbl>
              <a:tblPr firstRow="1" firstCol="1" bandRow="1">
                <a:tableStyleId>{5940675A-B579-460E-94D1-54222C63F5DA}</a:tableStyleId>
              </a:tblPr>
              <a:tblGrid>
                <a:gridCol w="4625016">
                  <a:extLst>
                    <a:ext uri="{9D8B030D-6E8A-4147-A177-3AD203B41FA5}">
                      <a16:colId xmlns:a16="http://schemas.microsoft.com/office/drawing/2014/main" val="59010445"/>
                    </a:ext>
                  </a:extLst>
                </a:gridCol>
              </a:tblGrid>
              <a:tr h="2700069">
                <a:tc>
                  <a:txBody>
                    <a:bodyPr/>
                    <a:lstStyle/>
                    <a:p>
                      <a:pPr marL="342900" indent="-342900" algn="just">
                        <a:lnSpc>
                          <a:spcPct val="100000"/>
                        </a:lnSpc>
                        <a:spcAft>
                          <a:spcPts val="600"/>
                        </a:spcAft>
                        <a:buFont typeface="Wingdings" panose="05000000000000000000" pitchFamily="2" charset="2"/>
                        <a:buChar char="ü"/>
                      </a:pPr>
                      <a:r>
                        <a:rPr lang="uk-UA" sz="1400" noProof="0" dirty="0">
                          <a:solidFill>
                            <a:schemeClr val="bg1"/>
                          </a:solidFill>
                          <a:latin typeface="Aptos Display" panose="020B0004020202020204" pitchFamily="34" charset="0"/>
                          <a:cs typeface="Times New Roman"/>
                        </a:rPr>
                        <a:t>очищення стоків відповідно до сучасних норм;</a:t>
                      </a:r>
                    </a:p>
                    <a:p>
                      <a:pPr marL="342900" indent="-342900" algn="just">
                        <a:lnSpc>
                          <a:spcPct val="100000"/>
                        </a:lnSpc>
                        <a:spcAft>
                          <a:spcPts val="600"/>
                        </a:spcAft>
                        <a:buFont typeface="Wingdings" panose="05000000000000000000" pitchFamily="2" charset="2"/>
                        <a:buChar char="ü"/>
                      </a:pPr>
                      <a:r>
                        <a:rPr lang="uk-UA" sz="1400" noProof="0" dirty="0">
                          <a:solidFill>
                            <a:schemeClr val="bg1"/>
                          </a:solidFill>
                          <a:latin typeface="Aptos Display" panose="020B0004020202020204" pitchFamily="34" charset="0"/>
                          <a:cs typeface="Times New Roman"/>
                        </a:rPr>
                        <a:t>істотне зменшення кількості відходів у порівнянні з традиційними очисними схемами;</a:t>
                      </a:r>
                    </a:p>
                    <a:p>
                      <a:pPr marL="342900" indent="-342900" algn="just">
                        <a:lnSpc>
                          <a:spcPct val="100000"/>
                        </a:lnSpc>
                        <a:spcAft>
                          <a:spcPts val="600"/>
                        </a:spcAft>
                        <a:buFont typeface="Wingdings" panose="05000000000000000000" pitchFamily="2" charset="2"/>
                        <a:buChar char="ü"/>
                      </a:pPr>
                      <a:r>
                        <a:rPr lang="uk-UA" sz="1400" noProof="0" dirty="0">
                          <a:solidFill>
                            <a:schemeClr val="bg1"/>
                          </a:solidFill>
                          <a:latin typeface="Aptos Display" panose="020B0004020202020204" pitchFamily="34" charset="0"/>
                          <a:cs typeface="Times New Roman"/>
                        </a:rPr>
                        <a:t>значне зниження витрат на експлуатацію об’єкту та водовідведення (підвищення енергоефективності)</a:t>
                      </a:r>
                    </a:p>
                    <a:p>
                      <a:pPr marL="342900" indent="-342900" algn="just">
                        <a:lnSpc>
                          <a:spcPct val="100000"/>
                        </a:lnSpc>
                        <a:spcAft>
                          <a:spcPts val="600"/>
                        </a:spcAft>
                        <a:buFont typeface="Wingdings" panose="05000000000000000000" pitchFamily="2" charset="2"/>
                        <a:buChar char="ü"/>
                      </a:pPr>
                      <a:r>
                        <a:rPr lang="uk-UA" sz="1400" noProof="0" dirty="0">
                          <a:solidFill>
                            <a:schemeClr val="bg1"/>
                          </a:solidFill>
                          <a:latin typeface="Aptos Display" panose="020B0004020202020204" pitchFamily="34" charset="0"/>
                          <a:cs typeface="Times New Roman"/>
                        </a:rPr>
                        <a:t>вирішення екологічних, економічних та соціальних проблем, пов’язаних з водовідведенням</a:t>
                      </a:r>
                    </a:p>
                    <a:p>
                      <a:pPr marL="342900" marR="0" lvl="0" indent="-342900" algn="just"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uk-UA" sz="1400" noProof="0" dirty="0">
                          <a:solidFill>
                            <a:schemeClr val="bg1"/>
                          </a:solidFill>
                          <a:latin typeface="Aptos Display" panose="020B0004020202020204" pitchFamily="34" charset="0"/>
                          <a:cs typeface="Times New Roman"/>
                        </a:rPr>
                        <a:t>компактне розміщення устаткування;</a:t>
                      </a:r>
                    </a:p>
                    <a:p>
                      <a:pPr marL="342900" marR="0" lvl="0" indent="-342900" algn="just"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uk-UA" sz="1400" noProof="0" dirty="0">
                          <a:solidFill>
                            <a:schemeClr val="bg1"/>
                          </a:solidFill>
                          <a:latin typeface="Aptos Display" panose="020B0004020202020204" pitchFamily="34" charset="0"/>
                          <a:cs typeface="Times New Roman"/>
                        </a:rPr>
                        <a:t>автоматизація системи очистки</a:t>
                      </a:r>
                    </a:p>
                    <a:p>
                      <a:pPr marL="342900" marR="0" lvl="0" indent="-342900" algn="just"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uk-UA" sz="1400" noProof="0" dirty="0">
                          <a:solidFill>
                            <a:schemeClr val="bg1"/>
                          </a:solidFill>
                          <a:latin typeface="Aptos Display" panose="020B0004020202020204" pitchFamily="34" charset="0"/>
                          <a:cs typeface="Times New Roman"/>
                        </a:rPr>
                        <a:t>підтримка екологічної ситуації в регіоні</a:t>
                      </a:r>
                    </a:p>
                  </a:txBody>
                  <a:tcPr marL="17145" marR="17145" marT="0" marB="0" anchor="ctr"/>
                </a:tc>
                <a:extLst>
                  <a:ext uri="{0D108BD9-81ED-4DB2-BD59-A6C34878D82A}">
                    <a16:rowId xmlns:a16="http://schemas.microsoft.com/office/drawing/2014/main" val="3577931375"/>
                  </a:ext>
                </a:extLst>
              </a:tr>
            </a:tbl>
          </a:graphicData>
        </a:graphic>
      </p:graphicFrame>
      <p:pic>
        <p:nvPicPr>
          <p:cNvPr id="3" name="Рисунок 2">
            <a:extLst>
              <a:ext uri="{FF2B5EF4-FFF2-40B4-BE49-F238E27FC236}">
                <a16:creationId xmlns:a16="http://schemas.microsoft.com/office/drawing/2014/main" id="{CD9F59A0-5F9F-05D4-AD8E-A6930D8CFE4D}"/>
              </a:ext>
            </a:extLst>
          </p:cNvPr>
          <p:cNvPicPr>
            <a:picLocks noChangeAspect="1"/>
          </p:cNvPicPr>
          <p:nvPr/>
        </p:nvPicPr>
        <p:blipFill rotWithShape="1">
          <a:blip r:embed="rId7"/>
          <a:srcRect l="180" r="-1" b="-1"/>
          <a:stretch/>
        </p:blipFill>
        <p:spPr>
          <a:xfrm>
            <a:off x="323108" y="2105025"/>
            <a:ext cx="6414009" cy="4019549"/>
          </a:xfrm>
          <a:custGeom>
            <a:avLst/>
            <a:gdLst/>
            <a:ahLst/>
            <a:cxnLst/>
            <a:rect l="l" t="t" r="r" b="b"/>
            <a:pathLst>
              <a:path w="5078861" h="3180022">
                <a:moveTo>
                  <a:pt x="3276428" y="2"/>
                </a:moveTo>
                <a:cubicBezTo>
                  <a:pt x="3304302" y="21"/>
                  <a:pt x="3329599" y="233"/>
                  <a:pt x="3351926" y="662"/>
                </a:cubicBezTo>
                <a:cubicBezTo>
                  <a:pt x="3709493" y="17196"/>
                  <a:pt x="4341946" y="169233"/>
                  <a:pt x="4641167" y="448987"/>
                </a:cubicBezTo>
                <a:cubicBezTo>
                  <a:pt x="4946649" y="631788"/>
                  <a:pt x="5056849" y="1024552"/>
                  <a:pt x="5077430" y="1613913"/>
                </a:cubicBezTo>
                <a:cubicBezTo>
                  <a:pt x="5091263" y="2010042"/>
                  <a:pt x="5005018" y="2303257"/>
                  <a:pt x="4809735" y="2513219"/>
                </a:cubicBezTo>
                <a:cubicBezTo>
                  <a:pt x="4627124" y="2809799"/>
                  <a:pt x="4047725" y="3071868"/>
                  <a:pt x="3654311" y="3133974"/>
                </a:cubicBezTo>
                <a:cubicBezTo>
                  <a:pt x="3260559" y="3186418"/>
                  <a:pt x="2883382" y="3160895"/>
                  <a:pt x="2594283" y="3170991"/>
                </a:cubicBezTo>
                <a:cubicBezTo>
                  <a:pt x="2199182" y="3184788"/>
                  <a:pt x="1533580" y="3188685"/>
                  <a:pt x="1300277" y="3138791"/>
                </a:cubicBezTo>
                <a:cubicBezTo>
                  <a:pt x="1096221" y="3097550"/>
                  <a:pt x="527513" y="2836879"/>
                  <a:pt x="328033" y="2650376"/>
                </a:cubicBezTo>
                <a:cubicBezTo>
                  <a:pt x="128553" y="2463873"/>
                  <a:pt x="18354" y="2071110"/>
                  <a:pt x="1147" y="1578365"/>
                </a:cubicBezTo>
                <a:cubicBezTo>
                  <a:pt x="-16060" y="1085620"/>
                  <a:pt x="163176" y="692423"/>
                  <a:pt x="348823" y="482798"/>
                </a:cubicBezTo>
                <a:cubicBezTo>
                  <a:pt x="640811" y="279132"/>
                  <a:pt x="1347172" y="60997"/>
                  <a:pt x="1607361" y="51911"/>
                </a:cubicBezTo>
                <a:cubicBezTo>
                  <a:pt x="1860322" y="43077"/>
                  <a:pt x="2858319" y="-276"/>
                  <a:pt x="3276428" y="2"/>
                </a:cubicBezTo>
                <a:close/>
              </a:path>
            </a:pathLst>
          </a:custGeom>
        </p:spPr>
      </p:pic>
    </p:spTree>
    <p:extLst>
      <p:ext uri="{BB962C8B-B14F-4D97-AF65-F5344CB8AC3E}">
        <p14:creationId xmlns:p14="http://schemas.microsoft.com/office/powerpoint/2010/main" val="404539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5FB8-8F6E-D294-0AAF-B58670B83DB7}"/>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57F76F9F-DD0A-F16F-8201-56C388E10CF3}"/>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FDB66971-A60A-C185-E13C-D8C02369DEA6}"/>
              </a:ext>
            </a:extLst>
          </p:cNvPr>
          <p:cNvSpPr txBox="1"/>
          <p:nvPr/>
        </p:nvSpPr>
        <p:spPr>
          <a:xfrm>
            <a:off x="2729046" y="253696"/>
            <a:ext cx="5112365"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Об’єкт незавершеного будівництва: семиповерхова будівля поліклініки</a:t>
            </a:r>
            <a:endParaRPr lang="uk-UA" sz="2000" noProof="0" dirty="0"/>
          </a:p>
        </p:txBody>
      </p:sp>
      <p:pic>
        <p:nvPicPr>
          <p:cNvPr id="371" name="Ресурс 1.png" descr="Ресурс 1.png">
            <a:extLst>
              <a:ext uri="{FF2B5EF4-FFF2-40B4-BE49-F238E27FC236}">
                <a16:creationId xmlns:a16="http://schemas.microsoft.com/office/drawing/2014/main" id="{72FA33FF-E6E3-EFC7-89B4-AC3137A25F10}"/>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D700E8F4-8FD6-2262-DB8F-CE542725FA51}"/>
              </a:ext>
            </a:extLst>
          </p:cNvPr>
          <p:cNvSpPr/>
          <p:nvPr/>
        </p:nvSpPr>
        <p:spPr>
          <a:xfrm>
            <a:off x="7090554" y="1515698"/>
            <a:ext cx="4660034" cy="5090159"/>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71988E61-61CF-6B2E-D47A-05616AB6D2FC}"/>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вулиця Сергія Маркова, 22А</a:t>
            </a:r>
          </a:p>
        </p:txBody>
      </p:sp>
      <p:sp>
        <p:nvSpPr>
          <p:cNvPr id="402" name="Площа забудови 0 м2">
            <a:extLst>
              <a:ext uri="{FF2B5EF4-FFF2-40B4-BE49-F238E27FC236}">
                <a16:creationId xmlns:a16="http://schemas.microsoft.com/office/drawing/2014/main" id="{DBC85B23-39B7-76B7-351D-450F201BB478}"/>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596B2CC5-24A1-B79E-437E-4BC54E33094D}"/>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0248F329-2438-1C81-287C-434C11058D98}"/>
              </a:ext>
            </a:extLst>
          </p:cNvPr>
          <p:cNvSpPr txBox="1"/>
          <p:nvPr/>
        </p:nvSpPr>
        <p:spPr>
          <a:xfrm>
            <a:off x="7079677" y="1507197"/>
            <a:ext cx="4904929" cy="3590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2000" b="1" noProof="0" dirty="0">
                <a:solidFill>
                  <a:schemeClr val="bg1"/>
                </a:solidFill>
              </a:rPr>
              <a:t>ЗАГАЛЬНА ІНФОРМАЦІЯ ПО ПРОЄКТУ</a:t>
            </a:r>
            <a:endParaRPr lang="uk-UA" sz="2000" b="1" baseline="31999" noProof="0" dirty="0">
              <a:solidFill>
                <a:schemeClr val="bg1"/>
              </a:solidFill>
            </a:endParaRPr>
          </a:p>
        </p:txBody>
      </p:sp>
      <p:pic>
        <p:nvPicPr>
          <p:cNvPr id="2" name="Ресурс 3.png" descr="Ресурс 3.png">
            <a:extLst>
              <a:ext uri="{FF2B5EF4-FFF2-40B4-BE49-F238E27FC236}">
                <a16:creationId xmlns:a16="http://schemas.microsoft.com/office/drawing/2014/main" id="{810BE5B0-C8CB-091F-1994-A46ACCD7BD34}"/>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graphicFrame>
        <p:nvGraphicFramePr>
          <p:cNvPr id="14" name="Таблиця 3">
            <a:extLst>
              <a:ext uri="{FF2B5EF4-FFF2-40B4-BE49-F238E27FC236}">
                <a16:creationId xmlns:a16="http://schemas.microsoft.com/office/drawing/2014/main" id="{3A87BE85-A9A1-D3F9-DA97-B8BF930F95AF}"/>
              </a:ext>
            </a:extLst>
          </p:cNvPr>
          <p:cNvGraphicFramePr>
            <a:graphicFrameLocks noGrp="1"/>
          </p:cNvGraphicFramePr>
          <p:nvPr>
            <p:extLst>
              <p:ext uri="{D42A27DB-BD31-4B8C-83A1-F6EECF244321}">
                <p14:modId xmlns:p14="http://schemas.microsoft.com/office/powerpoint/2010/main" val="2106740168"/>
              </p:ext>
            </p:extLst>
          </p:nvPr>
        </p:nvGraphicFramePr>
        <p:xfrm>
          <a:off x="7108705" y="1906440"/>
          <a:ext cx="4829175" cy="4691135"/>
        </p:xfrm>
        <a:graphic>
          <a:graphicData uri="http://schemas.openxmlformats.org/drawingml/2006/table">
            <a:tbl>
              <a:tblPr firstRow="1" firstCol="1" bandRow="1">
                <a:tableStyleId>{5940675A-B579-460E-94D1-54222C63F5DA}</a:tableStyleId>
              </a:tblPr>
              <a:tblGrid>
                <a:gridCol w="1381108">
                  <a:extLst>
                    <a:ext uri="{9D8B030D-6E8A-4147-A177-3AD203B41FA5}">
                      <a16:colId xmlns:a16="http://schemas.microsoft.com/office/drawing/2014/main" val="59010445"/>
                    </a:ext>
                  </a:extLst>
                </a:gridCol>
                <a:gridCol w="3448067">
                  <a:extLst>
                    <a:ext uri="{9D8B030D-6E8A-4147-A177-3AD203B41FA5}">
                      <a16:colId xmlns:a16="http://schemas.microsoft.com/office/drawing/2014/main" val="2876048385"/>
                    </a:ext>
                  </a:extLst>
                </a:gridCol>
              </a:tblGrid>
              <a:tr h="3870580">
                <a:tc>
                  <a:txBody>
                    <a:bodyPr/>
                    <a:lstStyle/>
                    <a:p>
                      <a:pPr algn="ctr">
                        <a:lnSpc>
                          <a:spcPct val="107000"/>
                        </a:lnSpc>
                        <a:spcAft>
                          <a:spcPts val="800"/>
                        </a:spcAft>
                      </a:pPr>
                      <a:r>
                        <a:rPr lang="uk-UA" sz="1200" b="1" noProof="0" dirty="0">
                          <a:solidFill>
                            <a:schemeClr val="bg1"/>
                          </a:solidFill>
                          <a:effectLst/>
                        </a:rPr>
                        <a:t>3агальні характеристики проекту ДО</a:t>
                      </a:r>
                    </a:p>
                  </a:txBody>
                  <a:tcPr marL="17145" marR="17145" marT="0" marB="0" anchor="ctr"/>
                </a:tc>
                <a:tc>
                  <a:txBody>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Загальна площа об’єкту</a:t>
                      </a:r>
                      <a:r>
                        <a:rPr lang="uk-UA" sz="1400" noProof="0" dirty="0">
                          <a:solidFill>
                            <a:schemeClr val="bg1"/>
                          </a:solidFill>
                          <a:effectLst/>
                          <a:latin typeface="Aptos Display" panose="020B0004020202020204" pitchFamily="34" charset="0"/>
                        </a:rPr>
                        <a:t> </a:t>
                      </a:r>
                      <a:r>
                        <a:rPr lang="uk-UA" sz="1400" b="1" noProof="0" dirty="0">
                          <a:solidFill>
                            <a:schemeClr val="bg1"/>
                          </a:solidFill>
                          <a:latin typeface="Aptos Display" panose="020B0004020202020204" pitchFamily="34" charset="0"/>
                        </a:rPr>
                        <a:t>– </a:t>
                      </a:r>
                      <a:r>
                        <a:rPr lang="uk-UA" sz="1400" i="1" cap="all" noProof="0" dirty="0">
                          <a:solidFill>
                            <a:schemeClr val="bg1"/>
                          </a:solidFill>
                          <a:latin typeface="Aptos Display" panose="020B0004020202020204" pitchFamily="34" charset="0"/>
                          <a:sym typeface="HeliosCondBlackC"/>
                        </a:rPr>
                        <a:t>8026,2 </a:t>
                      </a:r>
                      <a:r>
                        <a:rPr lang="uk-UA" sz="1400" noProof="0" dirty="0">
                          <a:solidFill>
                            <a:schemeClr val="bg1"/>
                          </a:solidFill>
                          <a:latin typeface="Aptos Display" panose="020B0004020202020204" pitchFamily="34" charset="0"/>
                          <a:cs typeface="Times New Roman" panose="02020603050405020304" pitchFamily="18" charset="0"/>
                        </a:rPr>
                        <a:t>м²;</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Кількість поверхів</a:t>
                      </a:r>
                      <a:r>
                        <a:rPr lang="uk-UA" sz="1400" b="0" noProof="0" dirty="0">
                          <a:solidFill>
                            <a:schemeClr val="bg1"/>
                          </a:solidFill>
                          <a:effectLst/>
                          <a:latin typeface="Aptos Display" panose="020B0004020202020204" pitchFamily="34" charset="0"/>
                        </a:rPr>
                        <a:t>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7;</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Висота поверхів</a:t>
                      </a:r>
                      <a:r>
                        <a:rPr lang="uk-UA" sz="1400" b="0" noProof="0" dirty="0">
                          <a:solidFill>
                            <a:schemeClr val="bg1"/>
                          </a:solidFill>
                          <a:effectLst/>
                          <a:latin typeface="Aptos Display" panose="020B0004020202020204" pitchFamily="34" charset="0"/>
                        </a:rPr>
                        <a:t> </a:t>
                      </a:r>
                      <a:r>
                        <a:rPr lang="uk-UA" sz="1400" b="1" noProof="0" dirty="0">
                          <a:solidFill>
                            <a:schemeClr val="bg1"/>
                          </a:solidFill>
                          <a:effectLst/>
                          <a:latin typeface="Aptos Display" panose="020B0004020202020204" pitchFamily="34" charset="0"/>
                        </a:rPr>
                        <a:t>будівлі</a:t>
                      </a:r>
                      <a:r>
                        <a:rPr lang="uk-UA" sz="1400" b="0" noProof="0" dirty="0">
                          <a:solidFill>
                            <a:schemeClr val="bg1"/>
                          </a:solidFill>
                          <a:effectLst/>
                          <a:latin typeface="Aptos Display" panose="020B0004020202020204" pitchFamily="34" charset="0"/>
                        </a:rPr>
                        <a:t>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3,3 </a:t>
                      </a:r>
                      <a:r>
                        <a:rPr lang="uk-UA" sz="1400" noProof="0" dirty="0">
                          <a:solidFill>
                            <a:schemeClr val="bg1"/>
                          </a:solidFill>
                          <a:latin typeface="Aptos Display" panose="020B0004020202020204" pitchFamily="34" charset="0"/>
                          <a:cs typeface="Times New Roman" panose="02020603050405020304" pitchFamily="18" charset="0"/>
                        </a:rPr>
                        <a:t>м</a:t>
                      </a:r>
                      <a:r>
                        <a:rPr lang="uk-UA" sz="1400" b="0" noProof="0" dirty="0">
                          <a:solidFill>
                            <a:schemeClr val="bg1"/>
                          </a:solidFill>
                          <a:effectLst/>
                          <a:latin typeface="Aptos Display" panose="020B0004020202020204" pitchFamily="34" charset="0"/>
                        </a:rPr>
                        <a:t>;</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Висота технічного поверху</a:t>
                      </a:r>
                      <a:r>
                        <a:rPr lang="uk-UA" sz="1400" b="0" noProof="0" dirty="0">
                          <a:solidFill>
                            <a:schemeClr val="bg1"/>
                          </a:solidFill>
                          <a:effectLst/>
                          <a:latin typeface="Aptos Display" panose="020B0004020202020204" pitchFamily="34" charset="0"/>
                        </a:rPr>
                        <a:t>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2,2 </a:t>
                      </a:r>
                      <a:r>
                        <a:rPr lang="uk-UA" sz="1400" noProof="0" dirty="0">
                          <a:solidFill>
                            <a:schemeClr val="bg1"/>
                          </a:solidFill>
                          <a:latin typeface="Aptos Display" panose="020B0004020202020204" pitchFamily="34" charset="0"/>
                          <a:cs typeface="Times New Roman" panose="02020603050405020304" pitchFamily="18" charset="0"/>
                        </a:rPr>
                        <a:t>м</a:t>
                      </a:r>
                      <a:r>
                        <a:rPr lang="uk-UA" sz="1400" b="0" noProof="0" dirty="0">
                          <a:solidFill>
                            <a:schemeClr val="bg1"/>
                          </a:solidFill>
                          <a:effectLst/>
                          <a:latin typeface="Aptos Display" panose="020B0004020202020204" pitchFamily="34" charset="0"/>
                        </a:rPr>
                        <a:t>;</a:t>
                      </a:r>
                      <a:endParaRPr lang="uk-UA" sz="1400" noProof="0" dirty="0">
                        <a:solidFill>
                          <a:schemeClr val="bg1"/>
                        </a:solidFill>
                        <a:effectLst/>
                        <a:latin typeface="Aptos Display" panose="020B0004020202020204" pitchFamily="34" charset="0"/>
                      </a:endParaRPr>
                    </a:p>
                    <a:p>
                      <a:pPr algn="just">
                        <a:lnSpc>
                          <a:spcPct val="100000"/>
                        </a:lnSpc>
                        <a:spcAft>
                          <a:spcPts val="800"/>
                        </a:spcAft>
                      </a:pPr>
                      <a:r>
                        <a:rPr lang="uk-UA" sz="1400" b="1" noProof="0" dirty="0">
                          <a:solidFill>
                            <a:schemeClr val="bg1"/>
                          </a:solidFill>
                          <a:effectLst/>
                          <a:latin typeface="Aptos Display" panose="020B0004020202020204" pitchFamily="34" charset="0"/>
                        </a:rPr>
                        <a:t>Кількість блоків </a:t>
                      </a:r>
                      <a:r>
                        <a:rPr lang="uk-UA" sz="1400" b="1"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2 (</a:t>
                      </a:r>
                      <a:r>
                        <a:rPr lang="uk-UA" sz="1400" noProof="0" dirty="0">
                          <a:solidFill>
                            <a:schemeClr val="bg1"/>
                          </a:solidFill>
                          <a:latin typeface="Aptos Display" panose="020B0004020202020204" pitchFamily="34" charset="0"/>
                          <a:cs typeface="Times New Roman" panose="02020603050405020304" pitchFamily="18" charset="0"/>
                        </a:rPr>
                        <a:t>7-поверховий блок лікувально-діагностичних кабінетів та 3-поверховий блок приміщень лікувально-плавального басейну  та грязелікування, які поєднуються між собою одноповерховим переходом)</a:t>
                      </a:r>
                      <a:r>
                        <a:rPr lang="en-US" sz="1400" noProof="0" dirty="0">
                          <a:solidFill>
                            <a:schemeClr val="bg1"/>
                          </a:solidFill>
                          <a:latin typeface="Aptos Display" panose="020B0004020202020204" pitchFamily="34" charset="0"/>
                          <a:cs typeface="Times New Roman" panose="02020603050405020304" pitchFamily="18" charset="0"/>
                        </a:rPr>
                        <a:t>;</a:t>
                      </a:r>
                      <a:endParaRPr lang="uk-UA" sz="1400" noProof="0" dirty="0">
                        <a:solidFill>
                          <a:schemeClr val="bg1"/>
                        </a:solidFill>
                        <a:effectLst/>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Площа земельної ділянки </a:t>
                      </a:r>
                      <a:r>
                        <a:rPr lang="uk-UA" sz="1400"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 </a:t>
                      </a:r>
                      <a:r>
                        <a:rPr lang="uk-UA" sz="1400" b="0" noProof="0" dirty="0">
                          <a:solidFill>
                            <a:schemeClr val="bg1"/>
                          </a:solidFill>
                          <a:latin typeface="Aptos Display" panose="020B0004020202020204" pitchFamily="34" charset="0"/>
                        </a:rPr>
                        <a:t>0</a:t>
                      </a:r>
                      <a:r>
                        <a:rPr lang="uk-UA" sz="1400" b="1" noProof="0" dirty="0">
                          <a:solidFill>
                            <a:schemeClr val="bg1"/>
                          </a:solidFill>
                          <a:latin typeface="Aptos Display" panose="020B0004020202020204" pitchFamily="34" charset="0"/>
                        </a:rPr>
                        <a:t>,</a:t>
                      </a:r>
                      <a:r>
                        <a:rPr lang="uk-UA" sz="140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8432 га;</a:t>
                      </a:r>
                      <a:endParaRPr lang="uk-UA" sz="1400" b="0" i="1"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sym typeface="HeliosCondBlackC"/>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uk-UA" sz="1400" b="1" noProof="0" dirty="0">
                          <a:solidFill>
                            <a:schemeClr val="bg1"/>
                          </a:solidFill>
                          <a:latin typeface="Aptos Display" panose="020B0004020202020204" pitchFamily="34" charset="0"/>
                        </a:rPr>
                        <a:t>Кадастровий номер земельної ділянки:</a:t>
                      </a:r>
                    </a:p>
                    <a:p>
                      <a:pPr marL="0" marR="0" lvl="0" indent="0" algn="just" defTabSz="457200" rtl="0" eaLnBrk="1" fontAlgn="auto" latinLnBrk="0" hangingPunct="1">
                        <a:lnSpc>
                          <a:spcPct val="100000"/>
                        </a:lnSpc>
                        <a:spcBef>
                          <a:spcPts val="0"/>
                        </a:spcBef>
                        <a:spcAft>
                          <a:spcPts val="600"/>
                        </a:spcAft>
                        <a:buClrTx/>
                        <a:buSzTx/>
                        <a:buFont typeface="+mj-lt"/>
                        <a:buNone/>
                        <a:tabLst/>
                        <a:defRPr/>
                      </a:pPr>
                      <a:r>
                        <a:rPr lang="uk-UA" sz="1400" b="0" i="0" kern="1200" noProof="0" dirty="0">
                          <a:solidFill>
                            <a:schemeClr val="bg1"/>
                          </a:solidFill>
                          <a:effectLst/>
                          <a:latin typeface="Aptos Display" panose="020B0004020202020204" pitchFamily="34" charset="0"/>
                          <a:ea typeface="+mn-ea"/>
                          <a:cs typeface="+mn-cs"/>
                        </a:rPr>
                        <a:t>1213500000:01:011:0012 </a:t>
                      </a:r>
                      <a:r>
                        <a:rPr lang="en-US" sz="1400" b="0" i="0" kern="1200" noProof="0" dirty="0">
                          <a:solidFill>
                            <a:schemeClr val="bg1"/>
                          </a:solidFill>
                          <a:effectLst/>
                          <a:latin typeface="Aptos Display" panose="020B0004020202020204" pitchFamily="34" charset="0"/>
                          <a:ea typeface="+mn-ea"/>
                          <a:cs typeface="+mn-cs"/>
                        </a:rPr>
                        <a:t>;</a:t>
                      </a:r>
                      <a:endParaRPr lang="uk-UA" sz="1400" b="0" i="0" kern="1200" noProof="0" dirty="0">
                        <a:solidFill>
                          <a:schemeClr val="bg1"/>
                        </a:solidFill>
                        <a:effectLst/>
                        <a:latin typeface="Aptos Display"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lang="uk-UA" sz="1400" b="1" noProof="0" dirty="0">
                          <a:solidFill>
                            <a:schemeClr val="bg1"/>
                          </a:solidFill>
                          <a:latin typeface="Aptos Display" panose="020B0004020202020204" pitchFamily="34" charset="0"/>
                        </a:rPr>
                        <a:t>Проєктна потужність – </a:t>
                      </a:r>
                      <a:r>
                        <a:rPr lang="uk-UA" sz="1400" b="0" noProof="0" dirty="0">
                          <a:solidFill>
                            <a:schemeClr val="bg1"/>
                          </a:solidFill>
                          <a:latin typeface="Aptos Display" panose="020B0004020202020204" pitchFamily="34" charset="0"/>
                        </a:rPr>
                        <a:t>850 відвідувань на зміну</a:t>
                      </a:r>
                      <a:r>
                        <a:rPr lang="en-US" sz="1400" b="0" noProof="0" dirty="0">
                          <a:solidFill>
                            <a:schemeClr val="bg1"/>
                          </a:solidFill>
                          <a:latin typeface="Aptos Display" panose="020B0004020202020204" pitchFamily="34" charset="0"/>
                        </a:rPr>
                        <a:t>.</a:t>
                      </a:r>
                      <a:endParaRPr lang="uk-UA" sz="1400" b="1" noProof="0" dirty="0">
                        <a:solidFill>
                          <a:schemeClr val="bg1"/>
                        </a:solidFill>
                        <a:latin typeface="Aptos Display" panose="020B0004020202020204" pitchFamily="34" charset="0"/>
                      </a:endParaRPr>
                    </a:p>
                  </a:txBody>
                  <a:tcPr marL="17145" marR="17145" marT="0" marB="0" anchor="ctr"/>
                </a:tc>
                <a:extLst>
                  <a:ext uri="{0D108BD9-81ED-4DB2-BD59-A6C34878D82A}">
                    <a16:rowId xmlns:a16="http://schemas.microsoft.com/office/drawing/2014/main" val="3577931375"/>
                  </a:ext>
                </a:extLst>
              </a:tr>
              <a:tr h="804935">
                <a:tc gridSpan="2">
                  <a:txBody>
                    <a:bodyPr/>
                    <a:lstStyle/>
                    <a:p>
                      <a:pPr algn="just">
                        <a:lnSpc>
                          <a:spcPct val="107000"/>
                        </a:lnSpc>
                        <a:spcBef>
                          <a:spcPts val="600"/>
                        </a:spcBef>
                        <a:spcAft>
                          <a:spcPts val="800"/>
                        </a:spcAft>
                      </a:pPr>
                      <a:r>
                        <a:rPr lang="uk-UA" sz="1200" b="1" i="0" noProof="0" dirty="0">
                          <a:solidFill>
                            <a:schemeClr val="bg1"/>
                          </a:solidFill>
                          <a:effectLst/>
                          <a:latin typeface="Aptos Display" panose="020B0004020202020204" pitchFamily="34" charset="0"/>
                        </a:rPr>
                        <a:t>Кількість потенційних користувачів </a:t>
                      </a:r>
                      <a:r>
                        <a:rPr lang="uk-UA" sz="1200" i="0" noProof="0" dirty="0">
                          <a:solidFill>
                            <a:schemeClr val="bg1"/>
                          </a:solidFill>
                          <a:effectLst/>
                          <a:latin typeface="Aptos Display" panose="020B0004020202020204" pitchFamily="34" charset="0"/>
                        </a:rPr>
                        <a:t>– мешканці Павлоградського району (</a:t>
                      </a:r>
                      <a:r>
                        <a:rPr lang="uk-UA" sz="1200" b="0" i="0" noProof="0" dirty="0">
                          <a:solidFill>
                            <a:schemeClr val="bg1"/>
                          </a:solidFill>
                          <a:effectLst/>
                          <a:latin typeface="Aptos Display" panose="020B0004020202020204" pitchFamily="34" charset="0"/>
                        </a:rPr>
                        <a:t>військовослужбовці та члени їх сімей, маломобільні особи та особи з інвалідністю, в тому числі діти з інвалідністю, а також інші соціально-незахищені верстви населення, які потребують реабілітації)</a:t>
                      </a:r>
                      <a:endParaRPr lang="uk-UA" sz="1200" i="0" noProof="0" dirty="0">
                        <a:solidFill>
                          <a:schemeClr val="bg1"/>
                        </a:solidFill>
                        <a:effectLst/>
                        <a:latin typeface="Aptos Display" panose="020B0004020202020204" pitchFamily="34" charset="0"/>
                        <a:cs typeface="Times New Roman" panose="02020603050405020304" pitchFamily="18" charset="0"/>
                      </a:endParaRPr>
                    </a:p>
                  </a:txBody>
                  <a:tcPr marL="17145" marR="17145" marT="0" marB="0"/>
                </a:tc>
                <a:tc hMerge="1">
                  <a:txBody>
                    <a:bodyPr/>
                    <a:lstStyle/>
                    <a:p>
                      <a:pPr>
                        <a:lnSpc>
                          <a:spcPct val="107000"/>
                        </a:lnSpc>
                      </a:pPr>
                      <a:endParaRPr lang="uk-UA" sz="32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0827686"/>
                  </a:ext>
                </a:extLst>
              </a:tr>
            </a:tbl>
          </a:graphicData>
        </a:graphic>
      </p:graphicFrame>
      <p:pic>
        <p:nvPicPr>
          <p:cNvPr id="4" name="Picture 2">
            <a:extLst>
              <a:ext uri="{FF2B5EF4-FFF2-40B4-BE49-F238E27FC236}">
                <a16:creationId xmlns:a16="http://schemas.microsoft.com/office/drawing/2014/main" id="{542C5798-32E5-04A3-471B-9F073A07E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41" y="1915065"/>
            <a:ext cx="6860335" cy="4695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4" descr="Герб медицины">
            <a:extLst>
              <a:ext uri="{FF2B5EF4-FFF2-40B4-BE49-F238E27FC236}">
                <a16:creationId xmlns:a16="http://schemas.microsoft.com/office/drawing/2014/main" id="{46BF6DFF-3D86-6177-0E4C-DD1CEB9CE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526092" y="267419"/>
            <a:ext cx="1061831" cy="1117988"/>
          </a:xfrm>
          <a:prstGeom prst="rect">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96434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6E715-2A7E-40DD-5BB6-0DFC5B4B5052}"/>
            </a:ext>
          </a:extLst>
        </p:cNvPr>
        <p:cNvGrpSpPr/>
        <p:nvPr/>
      </p:nvGrpSpPr>
      <p:grpSpPr>
        <a:xfrm>
          <a:off x="0" y="0"/>
          <a:ext cx="0" cy="0"/>
          <a:chOff x="0" y="0"/>
          <a:chExt cx="0" cy="0"/>
        </a:xfrm>
      </p:grpSpPr>
      <p:pic>
        <p:nvPicPr>
          <p:cNvPr id="2" name="Ресурс 3.png" descr="Ресурс 3.png">
            <a:extLst>
              <a:ext uri="{FF2B5EF4-FFF2-40B4-BE49-F238E27FC236}">
                <a16:creationId xmlns:a16="http://schemas.microsoft.com/office/drawing/2014/main" id="{A6AA978C-909B-C39A-C7BE-53D368FAB4A3}"/>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pic>
        <p:nvPicPr>
          <p:cNvPr id="367" name="Ресурс 3.png" descr="Ресурс 3.png">
            <a:extLst>
              <a:ext uri="{FF2B5EF4-FFF2-40B4-BE49-F238E27FC236}">
                <a16:creationId xmlns:a16="http://schemas.microsoft.com/office/drawing/2014/main" id="{04A80810-1E3B-1A00-AF06-43118AA7EB04}"/>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C336822B-91BE-CAB9-D855-2A105D910D8D}"/>
              </a:ext>
            </a:extLst>
          </p:cNvPr>
          <p:cNvSpPr txBox="1"/>
          <p:nvPr/>
        </p:nvSpPr>
        <p:spPr>
          <a:xfrm>
            <a:off x="2729046" y="253696"/>
            <a:ext cx="5112365" cy="854322"/>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Об’єкт незавершеного будівництва: семиповерхова будівля поліклініки</a:t>
            </a:r>
            <a:endParaRPr lang="uk-UA" sz="2000" noProof="0" dirty="0"/>
          </a:p>
        </p:txBody>
      </p:sp>
      <p:pic>
        <p:nvPicPr>
          <p:cNvPr id="371" name="Ресурс 1.png" descr="Ресурс 1.png">
            <a:extLst>
              <a:ext uri="{FF2B5EF4-FFF2-40B4-BE49-F238E27FC236}">
                <a16:creationId xmlns:a16="http://schemas.microsoft.com/office/drawing/2014/main" id="{13EA273E-0A6A-9639-5365-8E5379FE1632}"/>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55185F3B-1A83-262D-1744-FA53A81BD370}"/>
              </a:ext>
            </a:extLst>
          </p:cNvPr>
          <p:cNvSpPr/>
          <p:nvPr/>
        </p:nvSpPr>
        <p:spPr>
          <a:xfrm>
            <a:off x="6981825" y="1544273"/>
            <a:ext cx="4972049" cy="5047027"/>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indent="90000" algn="ctr">
              <a:spcAft>
                <a:spcPts val="200"/>
              </a:spcAft>
            </a:pPr>
            <a:r>
              <a:rPr lang="uk-UA" sz="1600" b="1"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Необхідність реалізації проєкту:</a:t>
            </a:r>
          </a:p>
          <a:p>
            <a:pPr indent="180975" algn="just" latinLnBrk="0">
              <a:buNone/>
            </a:pPr>
            <a:r>
              <a:rPr lang="uk-UA" sz="1400" b="0" i="0" noProof="0" dirty="0">
                <a:solidFill>
                  <a:schemeClr val="bg1"/>
                </a:solidFill>
                <a:effectLst/>
                <a:latin typeface="Aptos Display" panose="020B0004020202020204" pitchFamily="34" charset="0"/>
              </a:rPr>
              <a:t>Враховуючи повномасштабне вторгнення російської федерації, питання щодо реабілітації ветеранів війни, Захисників та Захисниць України є однією з найбільш актуальних тем сьогодення. Крім цього маломобільні особи та особи з інвалідністю (в тому числі діти з інвалідністю), а також інші соціально-незахищені верстви населення потребують доступу до спектру соціальних послуг, в тому числі: психологічн</a:t>
            </a:r>
            <a:r>
              <a:rPr lang="uk-UA" sz="1400" noProof="0" dirty="0">
                <a:solidFill>
                  <a:schemeClr val="bg1"/>
                </a:solidFill>
                <a:latin typeface="Aptos Display" panose="020B0004020202020204" pitchFamily="34" charset="0"/>
              </a:rPr>
              <a:t>их</a:t>
            </a:r>
            <a:r>
              <a:rPr lang="uk-UA" sz="1400" b="0" i="0" noProof="0" dirty="0">
                <a:solidFill>
                  <a:schemeClr val="bg1"/>
                </a:solidFill>
                <a:effectLst/>
                <a:latin typeface="Aptos Display" panose="020B0004020202020204" pitchFamily="34" charset="0"/>
              </a:rPr>
              <a:t>, медичн</a:t>
            </a:r>
            <a:r>
              <a:rPr lang="uk-UA" sz="1400" noProof="0" dirty="0">
                <a:solidFill>
                  <a:schemeClr val="bg1"/>
                </a:solidFill>
                <a:latin typeface="Aptos Display" panose="020B0004020202020204" pitchFamily="34" charset="0"/>
              </a:rPr>
              <a:t>их</a:t>
            </a:r>
            <a:r>
              <a:rPr lang="uk-UA" sz="1400" b="0" i="0" noProof="0" dirty="0">
                <a:solidFill>
                  <a:schemeClr val="bg1"/>
                </a:solidFill>
                <a:effectLst/>
                <a:latin typeface="Aptos Display" panose="020B0004020202020204" pitchFamily="34" charset="0"/>
              </a:rPr>
              <a:t>, реабілітаційн</a:t>
            </a:r>
            <a:r>
              <a:rPr lang="uk-UA" sz="1400" noProof="0" dirty="0">
                <a:solidFill>
                  <a:schemeClr val="bg1"/>
                </a:solidFill>
                <a:latin typeface="Aptos Display" panose="020B0004020202020204" pitchFamily="34" charset="0"/>
              </a:rPr>
              <a:t>их</a:t>
            </a:r>
            <a:r>
              <a:rPr lang="uk-UA" sz="1400" b="0" i="0" noProof="0" dirty="0">
                <a:solidFill>
                  <a:schemeClr val="bg1"/>
                </a:solidFill>
                <a:effectLst/>
                <a:latin typeface="Aptos Display" panose="020B0004020202020204" pitchFamily="34" charset="0"/>
              </a:rPr>
              <a:t> та інш</a:t>
            </a:r>
            <a:r>
              <a:rPr lang="uk-UA" sz="1400" noProof="0" dirty="0">
                <a:solidFill>
                  <a:schemeClr val="bg1"/>
                </a:solidFill>
                <a:latin typeface="Aptos Display" panose="020B0004020202020204" pitchFamily="34" charset="0"/>
              </a:rPr>
              <a:t>их</a:t>
            </a:r>
            <a:r>
              <a:rPr lang="uk-UA" sz="1400" b="0" i="0" noProof="0" dirty="0">
                <a:solidFill>
                  <a:schemeClr val="bg1"/>
                </a:solidFill>
                <a:effectLst/>
                <a:latin typeface="Aptos Display" panose="020B0004020202020204" pitchFamily="34" charset="0"/>
              </a:rPr>
              <a:t>. Однак, на сьогоднішній день, на території міста Тернівка та прилеглих громадах відсутні спеціалізовані для цього заклади (центри психологічної допомоги або центри фізичної та реабілітаційної медицини), а найближчий з них розташований в обласному центрі - місті Дніпро. Відтак, відстань до найближчого центру реабілітаційної медицини становить щонайменше 100 кілометрів. </a:t>
            </a:r>
          </a:p>
          <a:p>
            <a:pPr indent="180975" algn="ctr">
              <a:spcAft>
                <a:spcPts val="200"/>
              </a:spcAft>
            </a:pPr>
            <a:r>
              <a:rPr lang="uk-UA" sz="1600" b="1"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Мета проєкту:</a:t>
            </a:r>
          </a:p>
          <a:p>
            <a:pPr indent="180975" algn="just">
              <a:spcAft>
                <a:spcPts val="200"/>
              </a:spcAft>
              <a:buFont typeface="+mj-lt"/>
              <a:buAutoNum type="arabicPeriod"/>
            </a:pPr>
            <a:r>
              <a:rPr lang="uk-UA" sz="1400" i="0" noProof="0" dirty="0">
                <a:solidFill>
                  <a:schemeClr val="bg1"/>
                </a:solidFill>
                <a:effectLst/>
                <a:latin typeface="Aptos Display" panose="020B0004020202020204" pitchFamily="34" charset="0"/>
                <a:cs typeface="Times New Roman" panose="02020603050405020304" pitchFamily="18" charset="0"/>
              </a:rPr>
              <a:t>Формування універсального середовища </a:t>
            </a:r>
            <a:r>
              <a:rPr lang="uk-UA" sz="1400" noProof="0" dirty="0">
                <a:solidFill>
                  <a:schemeClr val="bg1"/>
                </a:solidFill>
                <a:latin typeface="Aptos Display" panose="020B0004020202020204" pitchFamily="34" charset="0"/>
                <a:cs typeface="Times New Roman" panose="02020603050405020304" pitchFamily="18" charset="0"/>
              </a:rPr>
              <a:t>для з</a:t>
            </a:r>
            <a:r>
              <a:rPr lang="uk-UA" sz="1400" b="0" i="0" noProof="0" dirty="0">
                <a:solidFill>
                  <a:schemeClr val="bg1"/>
                </a:solidFill>
                <a:effectLst/>
                <a:latin typeface="Aptos Display" panose="020B0004020202020204" pitchFamily="34" charset="0"/>
              </a:rPr>
              <a:t>абезпечення права ветеранів війни, Захисників та Захисниць України, маломобільних осіб, осіб з інвалідністю</a:t>
            </a:r>
            <a:r>
              <a:rPr lang="uk-UA" sz="1400" noProof="0" dirty="0">
                <a:solidFill>
                  <a:schemeClr val="bg1"/>
                </a:solidFill>
                <a:latin typeface="Aptos Display" panose="020B0004020202020204" pitchFamily="34" charset="0"/>
              </a:rPr>
              <a:t> та </a:t>
            </a:r>
            <a:r>
              <a:rPr lang="uk-UA" sz="1400" b="0" i="0" noProof="0" dirty="0">
                <a:solidFill>
                  <a:schemeClr val="bg1"/>
                </a:solidFill>
                <a:effectLst/>
                <a:latin typeface="Aptos Display" panose="020B0004020202020204" pitchFamily="34" charset="0"/>
              </a:rPr>
              <a:t>інших соціально-незахищених осіб на отримання (проходження) медико-психологічної реабілітації (або медико-психолого-педагогічної допомоги/консультації для дітей з особливими освітніми потребами);</a:t>
            </a:r>
          </a:p>
          <a:p>
            <a:pPr indent="180975" algn="just">
              <a:spcAft>
                <a:spcPts val="200"/>
              </a:spcAft>
              <a:buFont typeface="+mj-lt"/>
              <a:buAutoNum type="arabicPeriod"/>
            </a:pPr>
            <a:r>
              <a:rPr lang="uk-UA" sz="1400"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Соціально-економічний розвиток громади та регіону в цілому.</a:t>
            </a: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900" noProof="0" dirty="0">
              <a:solidFill>
                <a:schemeClr val="bg2">
                  <a:lumMod val="10000"/>
                </a:schemeClr>
              </a:solidFill>
              <a:latin typeface="Aptos Display" panose="020B0004020202020204" pitchFamily="34" charset="0"/>
            </a:endParaRPr>
          </a:p>
        </p:txBody>
      </p:sp>
      <p:sp>
        <p:nvSpPr>
          <p:cNvPr id="381" name="Адреса об’єкту">
            <a:extLst>
              <a:ext uri="{FF2B5EF4-FFF2-40B4-BE49-F238E27FC236}">
                <a16:creationId xmlns:a16="http://schemas.microsoft.com/office/drawing/2014/main" id="{C1DA1149-1F4A-DA4A-7502-69EE8304E141}"/>
              </a:ext>
            </a:extLst>
          </p:cNvPr>
          <p:cNvSpPr txBox="1"/>
          <p:nvPr/>
        </p:nvSpPr>
        <p:spPr>
          <a:xfrm>
            <a:off x="2754928" y="1055512"/>
            <a:ext cx="3706258" cy="443064"/>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вулиця Сергія Маркова, 22А</a:t>
            </a:r>
          </a:p>
        </p:txBody>
      </p:sp>
      <p:sp>
        <p:nvSpPr>
          <p:cNvPr id="402" name="Площа забудови 0 м2">
            <a:extLst>
              <a:ext uri="{FF2B5EF4-FFF2-40B4-BE49-F238E27FC236}">
                <a16:creationId xmlns:a16="http://schemas.microsoft.com/office/drawing/2014/main" id="{D6C42AAB-5710-AAFD-09F7-CCEBB005CE73}"/>
              </a:ext>
            </a:extLst>
          </p:cNvPr>
          <p:cNvSpPr txBox="1"/>
          <p:nvPr/>
        </p:nvSpPr>
        <p:spPr>
          <a:xfrm>
            <a:off x="7338150" y="3728105"/>
            <a:ext cx="3140144" cy="220573"/>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61B60014-5C19-82AB-748C-E4CD5A619C2E}"/>
              </a:ext>
            </a:extLst>
          </p:cNvPr>
          <p:cNvSpPr txBox="1"/>
          <p:nvPr/>
        </p:nvSpPr>
        <p:spPr>
          <a:xfrm>
            <a:off x="7711684" y="3462142"/>
            <a:ext cx="4422804" cy="189796"/>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pic>
        <p:nvPicPr>
          <p:cNvPr id="4100" name="Picture 4" descr="Герб медицины">
            <a:extLst>
              <a:ext uri="{FF2B5EF4-FFF2-40B4-BE49-F238E27FC236}">
                <a16:creationId xmlns:a16="http://schemas.microsoft.com/office/drawing/2014/main" id="{61C99192-70A6-3B35-0C6D-4F8B3516EDA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526092" y="267419"/>
            <a:ext cx="1061831" cy="111798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110" name="Picture 14" descr="Медицинское учреждение для реабилитации военных открыли в Одессе">
            <a:extLst>
              <a:ext uri="{FF2B5EF4-FFF2-40B4-BE49-F238E27FC236}">
                <a16:creationId xmlns:a16="http://schemas.microsoft.com/office/drawing/2014/main" id="{81C3D76B-2950-21FC-E023-94AD7A946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540" y="4210050"/>
            <a:ext cx="3159074" cy="2385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Реабілітаційний центр Recovery в госпіталі ветеранів війни в Чернівцях:  коли відкриють — Cуспільне Чернівці">
            <a:extLst>
              <a:ext uri="{FF2B5EF4-FFF2-40B4-BE49-F238E27FC236}">
                <a16:creationId xmlns:a16="http://schemas.microsoft.com/office/drawing/2014/main" id="{F8AB3E77-06E9-D933-0532-9A7DC88DD9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8032" y="1701906"/>
            <a:ext cx="3141868" cy="23176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Центр реабілітації">
            <a:extLst>
              <a:ext uri="{FF2B5EF4-FFF2-40B4-BE49-F238E27FC236}">
                <a16:creationId xmlns:a16="http://schemas.microsoft.com/office/drawing/2014/main" id="{617CD306-67F2-10F6-C2B3-25E004A0F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381" y="4210050"/>
            <a:ext cx="3170134" cy="23944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Отделение: Реабілітація в Днепре - клиника Garvis">
            <a:extLst>
              <a:ext uri="{FF2B5EF4-FFF2-40B4-BE49-F238E27FC236}">
                <a16:creationId xmlns:a16="http://schemas.microsoft.com/office/drawing/2014/main" id="{B3F7DEF9-7574-579B-C36F-3B66A47FCE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791" y="1715403"/>
            <a:ext cx="3162299" cy="229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515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есурс 3.png" descr="Ресурс 3.png">
            <a:extLst>
              <a:ext uri="{FF2B5EF4-FFF2-40B4-BE49-F238E27FC236}">
                <a16:creationId xmlns:a16="http://schemas.microsoft.com/office/drawing/2014/main" id="{E99E3BD2-0E28-C02B-7DBC-086006307C19}"/>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
        <p:nvSpPr>
          <p:cNvPr id="2" name="Заголовок 1">
            <a:extLst>
              <a:ext uri="{FF2B5EF4-FFF2-40B4-BE49-F238E27FC236}">
                <a16:creationId xmlns:a16="http://schemas.microsoft.com/office/drawing/2014/main" id="{3292DFE9-C3AA-6ADA-C07F-D135F581932C}"/>
              </a:ext>
            </a:extLst>
          </p:cNvPr>
          <p:cNvSpPr txBox="1">
            <a:spLocks/>
          </p:cNvSpPr>
          <p:nvPr/>
        </p:nvSpPr>
        <p:spPr>
          <a:xfrm>
            <a:off x="103517" y="2574254"/>
            <a:ext cx="12192000" cy="1445895"/>
          </a:xfrm>
          <a:prstGeom prst="rect">
            <a:avLst/>
          </a:prstGeom>
        </p:spPr>
        <p:txBody>
          <a:bodyPr rtlCol="0">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uk-UA" b="1" cap="none" noProof="0" dirty="0">
              <a:ln w="9525">
                <a:solidFill>
                  <a:schemeClr val="bg1"/>
                </a:solidFill>
                <a:prstDash val="solid"/>
              </a:ln>
              <a:effectLst>
                <a:outerShdw blurRad="12700" dist="38100" dir="2700000" algn="tl" rotWithShape="0">
                  <a:schemeClr val="bg1">
                    <a:lumMod val="50000"/>
                  </a:schemeClr>
                </a:outerShdw>
              </a:effectLst>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A4F6DE47-69B6-C386-24FC-E41304F06224}"/>
              </a:ext>
            </a:extLst>
          </p:cNvPr>
          <p:cNvSpPr/>
          <p:nvPr/>
        </p:nvSpPr>
        <p:spPr>
          <a:xfrm>
            <a:off x="618273" y="2829312"/>
            <a:ext cx="11110734" cy="1107996"/>
          </a:xfrm>
          <a:prstGeom prst="rect">
            <a:avLst/>
          </a:prstGeom>
          <a:noFill/>
        </p:spPr>
        <p:txBody>
          <a:bodyPr wrap="none" lIns="91440" tIns="45720" rIns="91440" bIns="45720">
            <a:spAutoFit/>
          </a:bodyPr>
          <a:lstStyle/>
          <a:p>
            <a:pPr algn="ctr"/>
            <a:r>
              <a:rPr lang="uk-UA" sz="6600" b="1"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Times New Roman" panose="02020603050405020304" pitchFamily="18" charset="0"/>
              </a:rPr>
              <a:t>Інформація про громаду</a:t>
            </a:r>
            <a:endParaRPr lang="uk-UA" sz="6600" b="1"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Ресурс 3.png" descr="Ресурс 3.png">
            <a:extLst>
              <a:ext uri="{FF2B5EF4-FFF2-40B4-BE49-F238E27FC236}">
                <a16:creationId xmlns:a16="http://schemas.microsoft.com/office/drawing/2014/main" id="{F6AC9520-7035-D706-F722-70F96D906F86}"/>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spTree>
    <p:extLst>
      <p:ext uri="{BB962C8B-B14F-4D97-AF65-F5344CB8AC3E}">
        <p14:creationId xmlns:p14="http://schemas.microsoft.com/office/powerpoint/2010/main" val="799201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DF16-831C-4CBF-B54E-3B6E5C96C25F}"/>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5D8D2E8C-1456-E6BE-9509-FEB075E3ACBF}"/>
              </a:ext>
            </a:extLst>
          </p:cNvPr>
          <p:cNvPicPr>
            <a:picLocks noChangeAspect="1"/>
          </p:cNvPicPr>
          <p:nvPr/>
        </p:nvPicPr>
        <p:blipFill>
          <a:blip r:embed="rId3"/>
          <a:srcRect b="8107"/>
          <a:stretch/>
        </p:blipFill>
        <p:spPr>
          <a:xfrm>
            <a:off x="333375" y="1809751"/>
            <a:ext cx="2943225" cy="4712970"/>
          </a:xfrm>
          <a:prstGeom prst="rect">
            <a:avLst/>
          </a:prstGeom>
        </p:spPr>
      </p:pic>
      <p:pic>
        <p:nvPicPr>
          <p:cNvPr id="367" name="Ресурс 3.png" descr="Ресурс 3.png">
            <a:extLst>
              <a:ext uri="{FF2B5EF4-FFF2-40B4-BE49-F238E27FC236}">
                <a16:creationId xmlns:a16="http://schemas.microsoft.com/office/drawing/2014/main" id="{A6540B84-F22E-5EA6-1B82-D611E2DFD15B}"/>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F4FD3CA8-1622-2416-D6BD-884F5D4ABA2E}"/>
              </a:ext>
            </a:extLst>
          </p:cNvPr>
          <p:cNvSpPr txBox="1"/>
          <p:nvPr/>
        </p:nvSpPr>
        <p:spPr>
          <a:xfrm>
            <a:off x="2729046" y="253696"/>
            <a:ext cx="5112365"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Реконструкція адміністративної будівлі під ветеранський центр</a:t>
            </a:r>
            <a:endParaRPr lang="uk-UA" sz="2000" noProof="0" dirty="0"/>
          </a:p>
        </p:txBody>
      </p:sp>
      <p:pic>
        <p:nvPicPr>
          <p:cNvPr id="371" name="Ресурс 1.png" descr="Ресурс 1.png">
            <a:extLst>
              <a:ext uri="{FF2B5EF4-FFF2-40B4-BE49-F238E27FC236}">
                <a16:creationId xmlns:a16="http://schemas.microsoft.com/office/drawing/2014/main" id="{019E1ED1-D1F1-80DE-ABED-A4715FEDA24C}"/>
              </a:ext>
            </a:extLst>
          </p:cNvPr>
          <p:cNvPicPr>
            <a:picLocks noChangeAspect="1"/>
          </p:cNvPicPr>
          <p:nvPr/>
        </p:nvPicPr>
        <p:blipFill>
          <a:blip r:embed="rId5"/>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8227044A-75C9-2CE3-399D-B1488232515D}"/>
              </a:ext>
            </a:extLst>
          </p:cNvPr>
          <p:cNvSpPr/>
          <p:nvPr/>
        </p:nvSpPr>
        <p:spPr>
          <a:xfrm>
            <a:off x="6229279" y="1771650"/>
            <a:ext cx="5555410" cy="4746900"/>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6883A96B-6DC1-6293-8EA6-6B83FF04070D}"/>
              </a:ext>
            </a:extLst>
          </p:cNvPr>
          <p:cNvSpPr txBox="1"/>
          <p:nvPr/>
        </p:nvSpPr>
        <p:spPr>
          <a:xfrm>
            <a:off x="2754927" y="1055512"/>
            <a:ext cx="384589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вулиця Григорія Сковороди, 12-Б</a:t>
            </a:r>
          </a:p>
        </p:txBody>
      </p:sp>
      <p:sp>
        <p:nvSpPr>
          <p:cNvPr id="402" name="Площа забудови 0 м2">
            <a:extLst>
              <a:ext uri="{FF2B5EF4-FFF2-40B4-BE49-F238E27FC236}">
                <a16:creationId xmlns:a16="http://schemas.microsoft.com/office/drawing/2014/main" id="{E49FDD36-E626-6FB6-807B-6CB122BD5A3F}"/>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4A9A7DA3-087F-5BBE-E864-3FB09DA2F27C}"/>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pic>
        <p:nvPicPr>
          <p:cNvPr id="2" name="Ресурс 3.png" descr="Ресурс 3.png">
            <a:extLst>
              <a:ext uri="{FF2B5EF4-FFF2-40B4-BE49-F238E27FC236}">
                <a16:creationId xmlns:a16="http://schemas.microsoft.com/office/drawing/2014/main" id="{6D9EE5E7-D62E-B7C7-A507-B105AA466250}"/>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graphicFrame>
        <p:nvGraphicFramePr>
          <p:cNvPr id="14" name="Таблиця 3">
            <a:extLst>
              <a:ext uri="{FF2B5EF4-FFF2-40B4-BE49-F238E27FC236}">
                <a16:creationId xmlns:a16="http://schemas.microsoft.com/office/drawing/2014/main" id="{3B0E8523-A24D-7038-76F3-5020F2323D5F}"/>
              </a:ext>
            </a:extLst>
          </p:cNvPr>
          <p:cNvGraphicFramePr>
            <a:graphicFrameLocks noGrp="1"/>
          </p:cNvGraphicFramePr>
          <p:nvPr>
            <p:extLst>
              <p:ext uri="{D42A27DB-BD31-4B8C-83A1-F6EECF244321}">
                <p14:modId xmlns:p14="http://schemas.microsoft.com/office/powerpoint/2010/main" val="4199054259"/>
              </p:ext>
            </p:extLst>
          </p:nvPr>
        </p:nvGraphicFramePr>
        <p:xfrm>
          <a:off x="6228271" y="1962150"/>
          <a:ext cx="5571587" cy="4534799"/>
        </p:xfrm>
        <a:graphic>
          <a:graphicData uri="http://schemas.openxmlformats.org/drawingml/2006/table">
            <a:tbl>
              <a:tblPr firstRow="1" firstCol="1" bandRow="1">
                <a:tableStyleId>{5940675A-B579-460E-94D1-54222C63F5DA}</a:tableStyleId>
              </a:tblPr>
              <a:tblGrid>
                <a:gridCol w="1593431">
                  <a:extLst>
                    <a:ext uri="{9D8B030D-6E8A-4147-A177-3AD203B41FA5}">
                      <a16:colId xmlns:a16="http://schemas.microsoft.com/office/drawing/2014/main" val="59010445"/>
                    </a:ext>
                  </a:extLst>
                </a:gridCol>
                <a:gridCol w="3978156">
                  <a:extLst>
                    <a:ext uri="{9D8B030D-6E8A-4147-A177-3AD203B41FA5}">
                      <a16:colId xmlns:a16="http://schemas.microsoft.com/office/drawing/2014/main" val="2876048385"/>
                    </a:ext>
                  </a:extLst>
                </a:gridCol>
              </a:tblGrid>
              <a:tr h="3922307">
                <a:tc>
                  <a:txBody>
                    <a:bodyPr/>
                    <a:lstStyle/>
                    <a:p>
                      <a:pPr algn="ctr">
                        <a:lnSpc>
                          <a:spcPct val="107000"/>
                        </a:lnSpc>
                        <a:spcAft>
                          <a:spcPts val="800"/>
                        </a:spcAft>
                      </a:pPr>
                      <a:r>
                        <a:rPr lang="uk-UA" sz="1200" b="1" noProof="0" dirty="0">
                          <a:solidFill>
                            <a:schemeClr val="bg1"/>
                          </a:solidFill>
                          <a:effectLst/>
                        </a:rPr>
                        <a:t>3агальні характеристики проєкту ДО</a:t>
                      </a:r>
                    </a:p>
                  </a:txBody>
                  <a:tcPr marL="17145" marR="17145" marT="0" marB="0" anchor="ctr"/>
                </a:tc>
                <a:tc>
                  <a:txBody>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Вид будівництва </a:t>
                      </a:r>
                      <a:r>
                        <a:rPr lang="uk-UA" sz="1200" b="1" noProof="0" dirty="0">
                          <a:solidFill>
                            <a:schemeClr val="bg1"/>
                          </a:solidFill>
                          <a:latin typeface="Aptos Display" panose="020B0004020202020204" pitchFamily="34" charset="0"/>
                        </a:rPr>
                        <a:t>– </a:t>
                      </a:r>
                      <a:r>
                        <a:rPr lang="uk-UA" sz="1200" b="0" noProof="0" dirty="0">
                          <a:solidFill>
                            <a:schemeClr val="bg1"/>
                          </a:solidFill>
                          <a:latin typeface="Aptos Display" panose="020B0004020202020204" pitchFamily="34" charset="0"/>
                        </a:rPr>
                        <a:t>реконструкція</a:t>
                      </a:r>
                      <a:endParaRPr lang="uk-UA" sz="1200" b="1" noProof="0" dirty="0">
                        <a:solidFill>
                          <a:schemeClr val="bg1"/>
                        </a:solidFill>
                        <a:effectLst/>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Призначення будівлі </a:t>
                      </a:r>
                      <a:r>
                        <a:rPr lang="uk-UA" sz="1200" b="1" noProof="0" dirty="0">
                          <a:solidFill>
                            <a:schemeClr val="bg1"/>
                          </a:solidFill>
                          <a:latin typeface="Aptos Display" panose="020B0004020202020204" pitchFamily="34" charset="0"/>
                        </a:rPr>
                        <a:t>–</a:t>
                      </a:r>
                      <a:r>
                        <a:rPr lang="uk-UA" sz="1200" b="1" noProof="0" dirty="0">
                          <a:solidFill>
                            <a:schemeClr val="bg1"/>
                          </a:solidFill>
                          <a:latin typeface="Aptos Display" panose="020B0004020202020204" pitchFamily="34" charset="0"/>
                          <a:cs typeface="Times New Roman" panose="02020603050405020304" pitchFamily="18" charset="0"/>
                        </a:rPr>
                        <a:t> </a:t>
                      </a:r>
                      <a:r>
                        <a:rPr lang="uk-UA" sz="1200" b="0" noProof="0" dirty="0">
                          <a:solidFill>
                            <a:schemeClr val="bg1"/>
                          </a:solidFill>
                          <a:latin typeface="Aptos Display" panose="020B0004020202020204" pitchFamily="34" charset="0"/>
                          <a:cs typeface="Times New Roman" panose="02020603050405020304" pitchFamily="18" charset="0"/>
                        </a:rPr>
                        <a:t>1264 (код за НК 018:2023)</a:t>
                      </a:r>
                      <a:r>
                        <a:rPr lang="uk-UA" sz="1200" noProof="0" dirty="0">
                          <a:solidFill>
                            <a:schemeClr val="bg1"/>
                          </a:solidFill>
                          <a:latin typeface="Aptos Display" panose="020B0004020202020204" pitchFamily="34" charset="0"/>
                          <a:cs typeface="Times New Roman" panose="02020603050405020304" pitchFamily="18" charset="0"/>
                        </a:rPr>
                        <a:t>;</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Кількість поверхів</a:t>
                      </a:r>
                      <a:r>
                        <a:rPr lang="uk-UA" sz="1200" b="0" noProof="0" dirty="0">
                          <a:solidFill>
                            <a:schemeClr val="bg1"/>
                          </a:solidFill>
                          <a:effectLst/>
                          <a:latin typeface="Aptos Display" panose="020B0004020202020204" pitchFamily="34" charset="0"/>
                        </a:rPr>
                        <a:t> </a:t>
                      </a:r>
                      <a:r>
                        <a:rPr lang="uk-UA" sz="1200" b="0" noProof="0" dirty="0">
                          <a:solidFill>
                            <a:schemeClr val="bg1"/>
                          </a:solidFill>
                          <a:latin typeface="Aptos Display" panose="020B0004020202020204" pitchFamily="34" charset="0"/>
                        </a:rPr>
                        <a:t>– </a:t>
                      </a:r>
                      <a:r>
                        <a:rPr lang="uk-UA" sz="1200" b="0" noProof="0" dirty="0">
                          <a:solidFill>
                            <a:schemeClr val="bg1"/>
                          </a:solidFill>
                          <a:effectLst/>
                          <a:latin typeface="Aptos Display" panose="020B0004020202020204" pitchFamily="34" charset="0"/>
                        </a:rPr>
                        <a:t>1;</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Вогнестійкість будівлі </a:t>
                      </a:r>
                      <a:r>
                        <a:rPr lang="uk-UA" sz="1200" b="0" noProof="0" dirty="0">
                          <a:solidFill>
                            <a:schemeClr val="bg1"/>
                          </a:solidFill>
                          <a:latin typeface="Aptos Display" panose="020B0004020202020204" pitchFamily="34" charset="0"/>
                        </a:rPr>
                        <a:t>– </a:t>
                      </a:r>
                      <a:r>
                        <a:rPr lang="uk-UA" sz="1200" b="0" noProof="0" dirty="0">
                          <a:solidFill>
                            <a:schemeClr val="bg1"/>
                          </a:solidFill>
                          <a:effectLst/>
                          <a:latin typeface="Aptos Display" panose="020B0004020202020204" pitchFamily="34" charset="0"/>
                        </a:rPr>
                        <a:t>II;</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Висота поверху</a:t>
                      </a:r>
                      <a:r>
                        <a:rPr lang="uk-UA" sz="1200" b="0" noProof="0" dirty="0">
                          <a:solidFill>
                            <a:schemeClr val="bg1"/>
                          </a:solidFill>
                          <a:effectLst/>
                          <a:latin typeface="Aptos Display" panose="020B0004020202020204" pitchFamily="34" charset="0"/>
                        </a:rPr>
                        <a:t> </a:t>
                      </a:r>
                      <a:r>
                        <a:rPr lang="uk-UA" sz="1200" b="0" noProof="0" dirty="0">
                          <a:solidFill>
                            <a:schemeClr val="bg1"/>
                          </a:solidFill>
                          <a:latin typeface="Aptos Display" panose="020B0004020202020204" pitchFamily="34" charset="0"/>
                        </a:rPr>
                        <a:t>– </a:t>
                      </a:r>
                      <a:r>
                        <a:rPr lang="uk-UA" sz="1200" b="0" noProof="0" dirty="0">
                          <a:solidFill>
                            <a:schemeClr val="bg1"/>
                          </a:solidFill>
                          <a:effectLst/>
                          <a:latin typeface="Aptos Display" panose="020B0004020202020204" pitchFamily="34" charset="0"/>
                        </a:rPr>
                        <a:t>2,64-3,04</a:t>
                      </a:r>
                      <a:r>
                        <a:rPr lang="uk-UA" sz="1200" noProof="0" dirty="0">
                          <a:solidFill>
                            <a:schemeClr val="bg1"/>
                          </a:solidFill>
                          <a:latin typeface="Aptos Display" panose="020B0004020202020204" pitchFamily="34" charset="0"/>
                          <a:cs typeface="Times New Roman" panose="02020603050405020304" pitchFamily="18" charset="0"/>
                        </a:rPr>
                        <a:t>м</a:t>
                      </a:r>
                      <a:r>
                        <a:rPr lang="uk-UA" sz="1200" b="0" noProof="0" dirty="0">
                          <a:solidFill>
                            <a:schemeClr val="bg1"/>
                          </a:solidFill>
                          <a:effectLst/>
                          <a:latin typeface="Aptos Display" panose="020B0004020202020204" pitchFamily="34" charset="0"/>
                        </a:rPr>
                        <a:t>;</a:t>
                      </a: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rPr>
                        <a:t>Гранична висота будівлі </a:t>
                      </a:r>
                      <a:r>
                        <a:rPr lang="uk-UA" sz="1200" b="0" noProof="0" dirty="0">
                          <a:solidFill>
                            <a:schemeClr val="bg1"/>
                          </a:solidFill>
                          <a:latin typeface="Aptos Display" panose="020B0004020202020204" pitchFamily="34" charset="0"/>
                        </a:rPr>
                        <a:t>– </a:t>
                      </a:r>
                      <a:r>
                        <a:rPr lang="uk-UA" sz="1200" b="0" noProof="0" dirty="0">
                          <a:solidFill>
                            <a:schemeClr val="bg1"/>
                          </a:solidFill>
                          <a:effectLst/>
                          <a:latin typeface="Aptos Display" panose="020B0004020202020204" pitchFamily="34" charset="0"/>
                        </a:rPr>
                        <a:t>4,52-4,22</a:t>
                      </a:r>
                      <a:r>
                        <a:rPr lang="uk-UA" sz="1200" noProof="0" dirty="0">
                          <a:solidFill>
                            <a:schemeClr val="bg1"/>
                          </a:solidFill>
                          <a:latin typeface="Aptos Display" panose="020B0004020202020204" pitchFamily="34" charset="0"/>
                          <a:cs typeface="Times New Roman" panose="02020603050405020304" pitchFamily="18" charset="0"/>
                        </a:rPr>
                        <a:t>м</a:t>
                      </a:r>
                      <a:r>
                        <a:rPr lang="uk-UA" sz="1200" b="0" noProof="0" dirty="0">
                          <a:solidFill>
                            <a:schemeClr val="bg1"/>
                          </a:solidFill>
                          <a:effectLst/>
                          <a:latin typeface="Aptos Display" panose="020B0004020202020204" pitchFamily="34" charset="0"/>
                        </a:rPr>
                        <a:t>;</a:t>
                      </a:r>
                      <a:endParaRPr lang="uk-UA" sz="1200" noProof="0" dirty="0">
                        <a:solidFill>
                          <a:schemeClr val="bg1"/>
                        </a:solidFill>
                        <a:effectLst/>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800"/>
                        </a:spcAft>
                        <a:buClrTx/>
                        <a:buSzTx/>
                        <a:buFontTx/>
                        <a:buNone/>
                        <a:tabLst/>
                        <a:defRPr/>
                      </a:pPr>
                      <a:r>
                        <a:rPr lang="uk-UA" sz="1200" b="1"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Площа ділянки </a:t>
                      </a:r>
                      <a:r>
                        <a:rPr lang="uk-UA" sz="1200"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 </a:t>
                      </a:r>
                      <a:r>
                        <a:rPr lang="uk-UA" sz="1200" b="0" noProof="0" dirty="0">
                          <a:solidFill>
                            <a:schemeClr val="bg1"/>
                          </a:solidFill>
                          <a:latin typeface="Aptos Display" panose="020B0004020202020204" pitchFamily="34" charset="0"/>
                        </a:rPr>
                        <a:t>0,0</a:t>
                      </a:r>
                      <a:r>
                        <a:rPr lang="uk-UA" sz="1200" b="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298 га;</a:t>
                      </a:r>
                      <a:endParaRPr lang="uk-UA" sz="1200" b="0" i="1"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sym typeface="HeliosCondBlackC"/>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lang="uk-UA" sz="1200" b="1" noProof="0" dirty="0">
                          <a:solidFill>
                            <a:schemeClr val="bg1"/>
                          </a:solidFill>
                          <a:latin typeface="Aptos Display" panose="020B0004020202020204" pitchFamily="34" charset="0"/>
                        </a:rPr>
                        <a:t>Площа забудови – </a:t>
                      </a:r>
                      <a:r>
                        <a:rPr lang="uk-UA" sz="1200" b="0" noProof="0" dirty="0">
                          <a:solidFill>
                            <a:schemeClr val="bg1"/>
                          </a:solidFill>
                          <a:latin typeface="Aptos Display" panose="020B0004020202020204" pitchFamily="34" charset="0"/>
                        </a:rPr>
                        <a:t>315,85 </a:t>
                      </a:r>
                      <a:r>
                        <a:rPr lang="uk-UA" sz="1200" noProof="0" dirty="0">
                          <a:solidFill>
                            <a:schemeClr val="bg1"/>
                          </a:solidFill>
                          <a:latin typeface="Aptos Display" panose="020B0004020202020204" pitchFamily="34" charset="0"/>
                          <a:cs typeface="Times New Roman" panose="02020603050405020304" pitchFamily="18" charset="0"/>
                        </a:rPr>
                        <a:t>м², в тому числі:</a:t>
                      </a:r>
                    </a:p>
                    <a:p>
                      <a:pPr marL="228600" marR="0" lvl="0" indent="-142875"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uk-UA" sz="1200" noProof="0" dirty="0">
                          <a:solidFill>
                            <a:schemeClr val="bg1"/>
                          </a:solidFill>
                          <a:latin typeface="Aptos Display" panose="020B0004020202020204" pitchFamily="34" charset="0"/>
                          <a:cs typeface="Times New Roman" panose="02020603050405020304" pitchFamily="18" charset="0"/>
                        </a:rPr>
                        <a:t>вбудована – 134,15 м²</a:t>
                      </a:r>
                    </a:p>
                    <a:p>
                      <a:pPr marL="228600" marR="0" lvl="0" indent="-142875"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uk-UA" sz="1200" noProof="0" dirty="0">
                          <a:solidFill>
                            <a:schemeClr val="bg1"/>
                          </a:solidFill>
                          <a:latin typeface="Aptos Display" panose="020B0004020202020204" pitchFamily="34" charset="0"/>
                          <a:cs typeface="Times New Roman" panose="02020603050405020304" pitchFamily="18" charset="0"/>
                        </a:rPr>
                        <a:t>прибудована – 181,7 м²</a:t>
                      </a:r>
                      <a:endParaRPr lang="uk-UA" sz="1200" b="1" noProof="0" dirty="0">
                        <a:solidFill>
                          <a:schemeClr val="bg1"/>
                        </a:solidFill>
                        <a:latin typeface="Aptos Display" panose="020B0004020202020204" pitchFamily="34" charset="0"/>
                      </a:endParaRPr>
                    </a:p>
                    <a:p>
                      <a:pPr marL="0" marR="0" lvl="0" indent="0" algn="just" defTabSz="457200" rtl="0" eaLnBrk="1" fontAlgn="auto" latinLnBrk="0" hangingPunct="1">
                        <a:lnSpc>
                          <a:spcPct val="100000"/>
                        </a:lnSpc>
                        <a:spcBef>
                          <a:spcPts val="600"/>
                        </a:spcBef>
                        <a:spcAft>
                          <a:spcPts val="0"/>
                        </a:spcAft>
                        <a:buClrTx/>
                        <a:buSzTx/>
                        <a:buFont typeface="+mj-lt"/>
                        <a:buNone/>
                        <a:tabLst/>
                        <a:defRPr/>
                      </a:pPr>
                      <a:r>
                        <a:rPr lang="uk-UA" sz="1200" b="1" noProof="0" dirty="0">
                          <a:solidFill>
                            <a:schemeClr val="bg1"/>
                          </a:solidFill>
                          <a:latin typeface="Aptos Display" panose="020B0004020202020204" pitchFamily="34" charset="0"/>
                        </a:rPr>
                        <a:t>Будівельний об’єм – </a:t>
                      </a:r>
                      <a:r>
                        <a:rPr lang="uk-UA" sz="1200" b="0" noProof="0" dirty="0">
                          <a:solidFill>
                            <a:schemeClr val="bg1"/>
                          </a:solidFill>
                          <a:latin typeface="Aptos Display" panose="020B0004020202020204" pitchFamily="34" charset="0"/>
                        </a:rPr>
                        <a:t>1663,8 </a:t>
                      </a:r>
                      <a:r>
                        <a:rPr lang="uk-UA" sz="1200" b="0" i="0" kern="1200" noProof="0" dirty="0">
                          <a:solidFill>
                            <a:schemeClr val="bg1"/>
                          </a:solidFill>
                          <a:effectLst/>
                          <a:latin typeface="Aptos Display" panose="020B0004020202020204" pitchFamily="34" charset="0"/>
                          <a:ea typeface="+mn-ea"/>
                          <a:cs typeface="+mn-cs"/>
                        </a:rPr>
                        <a:t>м³</a:t>
                      </a:r>
                      <a:r>
                        <a:rPr lang="uk-UA" sz="1200" b="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a:t>
                      </a:r>
                      <a:endParaRPr lang="uk-UA" sz="1200" b="1" noProof="0" dirty="0">
                        <a:solidFill>
                          <a:schemeClr val="bg1"/>
                        </a:solidFill>
                        <a:latin typeface="Aptos Display" panose="020B0004020202020204" pitchFamily="34" charset="0"/>
                      </a:endParaRPr>
                    </a:p>
                    <a:p>
                      <a:pPr marL="0" marR="0" lvl="0" indent="0" algn="just" defTabSz="457200" rtl="0" eaLnBrk="1" fontAlgn="auto" latinLnBrk="0" hangingPunct="1">
                        <a:lnSpc>
                          <a:spcPct val="100000"/>
                        </a:lnSpc>
                        <a:spcBef>
                          <a:spcPts val="600"/>
                        </a:spcBef>
                        <a:spcAft>
                          <a:spcPts val="600"/>
                        </a:spcAft>
                        <a:buClrTx/>
                        <a:buSzTx/>
                        <a:buFont typeface="+mj-lt"/>
                        <a:buNone/>
                        <a:tabLst/>
                        <a:defRPr/>
                      </a:pPr>
                      <a:r>
                        <a:rPr lang="uk-UA" sz="1200" b="1" noProof="0" dirty="0">
                          <a:solidFill>
                            <a:schemeClr val="bg1"/>
                          </a:solidFill>
                          <a:latin typeface="Aptos Display" panose="020B0004020202020204" pitchFamily="34" charset="0"/>
                        </a:rPr>
                        <a:t>Потужність – </a:t>
                      </a:r>
                      <a:r>
                        <a:rPr lang="uk-UA" sz="1200" b="0" noProof="0" dirty="0">
                          <a:solidFill>
                            <a:schemeClr val="bg1"/>
                          </a:solidFill>
                          <a:latin typeface="Aptos Display" panose="020B0004020202020204" pitchFamily="34" charset="0"/>
                        </a:rPr>
                        <a:t>40 відвідувань на зміну</a:t>
                      </a:r>
                      <a:r>
                        <a:rPr lang="uk-UA" sz="1200" b="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a:t>
                      </a:r>
                      <a:endParaRPr lang="uk-UA" sz="1200" b="0" noProof="0" dirty="0">
                        <a:solidFill>
                          <a:schemeClr val="bg1"/>
                        </a:solidFill>
                        <a:latin typeface="Aptos Display" panose="020B0004020202020204" pitchFamily="34" charset="0"/>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lang="uk-UA" sz="1200" b="1"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Кількість робочих місць</a:t>
                      </a:r>
                      <a:r>
                        <a:rPr lang="uk-UA" sz="1200"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 </a:t>
                      </a:r>
                      <a:r>
                        <a:rPr lang="uk-UA" sz="1200" b="1" noProof="0" dirty="0">
                          <a:solidFill>
                            <a:schemeClr val="bg1"/>
                          </a:solidFill>
                          <a:latin typeface="Aptos Display" panose="020B0004020202020204" pitchFamily="34" charset="0"/>
                        </a:rPr>
                        <a:t>– </a:t>
                      </a:r>
                      <a:r>
                        <a:rPr lang="uk-UA" sz="1200" b="0" noProof="0" dirty="0">
                          <a:solidFill>
                            <a:schemeClr val="bg1"/>
                          </a:solidFill>
                          <a:latin typeface="Aptos Display" panose="020B0004020202020204" pitchFamily="34" charset="0"/>
                        </a:rPr>
                        <a:t>7</a:t>
                      </a:r>
                      <a:r>
                        <a:rPr lang="uk-UA" sz="1200" b="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a:t>
                      </a:r>
                    </a:p>
                    <a:p>
                      <a:pPr marL="0" marR="0" lvl="0" indent="0" algn="just" defTabSz="457200" rtl="0" eaLnBrk="1" fontAlgn="auto" latinLnBrk="0" hangingPunct="1">
                        <a:lnSpc>
                          <a:spcPct val="100000"/>
                        </a:lnSpc>
                        <a:spcBef>
                          <a:spcPts val="600"/>
                        </a:spcBef>
                        <a:spcAft>
                          <a:spcPts val="0"/>
                        </a:spcAft>
                        <a:buClrTx/>
                        <a:buSzTx/>
                        <a:buFont typeface="+mj-lt"/>
                        <a:buNone/>
                        <a:tabLst/>
                        <a:defRPr/>
                      </a:pPr>
                      <a:r>
                        <a:rPr lang="uk-UA" sz="1200" b="1"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Стадія </a:t>
                      </a:r>
                      <a:r>
                        <a:rPr lang="uk-UA" sz="1200" b="1" noProof="0" dirty="0">
                          <a:solidFill>
                            <a:schemeClr val="bg1"/>
                          </a:solidFill>
                          <a:latin typeface="Aptos Display" panose="020B0004020202020204" pitchFamily="34" charset="0"/>
                        </a:rPr>
                        <a:t>– «</a:t>
                      </a:r>
                      <a:r>
                        <a:rPr lang="uk-UA" sz="1200" b="0" noProof="0" dirty="0">
                          <a:solidFill>
                            <a:schemeClr val="bg1"/>
                          </a:solidFill>
                          <a:latin typeface="Aptos Display" panose="020B0004020202020204" pitchFamily="34" charset="0"/>
                        </a:rPr>
                        <a:t>робочий проєкт»</a:t>
                      </a:r>
                      <a:r>
                        <a:rPr lang="uk-UA" sz="1200" b="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a:t>
                      </a:r>
                    </a:p>
                  </a:txBody>
                  <a:tcPr marL="17145" marR="17145" marT="0" marB="0" anchor="ctr"/>
                </a:tc>
                <a:extLst>
                  <a:ext uri="{0D108BD9-81ED-4DB2-BD59-A6C34878D82A}">
                    <a16:rowId xmlns:a16="http://schemas.microsoft.com/office/drawing/2014/main" val="3577931375"/>
                  </a:ext>
                </a:extLst>
              </a:tr>
              <a:tr h="612492">
                <a:tc gridSpan="2">
                  <a:txBody>
                    <a:bodyPr/>
                    <a:lstStyle/>
                    <a:p>
                      <a:pPr algn="just">
                        <a:lnSpc>
                          <a:spcPct val="107000"/>
                        </a:lnSpc>
                        <a:spcBef>
                          <a:spcPts val="600"/>
                        </a:spcBef>
                        <a:spcAft>
                          <a:spcPts val="800"/>
                        </a:spcAft>
                      </a:pPr>
                      <a:r>
                        <a:rPr lang="uk-UA" sz="1200" b="1" i="0" noProof="0" dirty="0">
                          <a:solidFill>
                            <a:schemeClr val="bg1"/>
                          </a:solidFill>
                          <a:effectLst/>
                          <a:latin typeface="Aptos Display" panose="020B0004020202020204" pitchFamily="34" charset="0"/>
                        </a:rPr>
                        <a:t>Потенційні користувачі </a:t>
                      </a:r>
                      <a:r>
                        <a:rPr lang="uk-UA" sz="1200" i="0" noProof="0" dirty="0">
                          <a:solidFill>
                            <a:schemeClr val="bg1"/>
                          </a:solidFill>
                          <a:effectLst/>
                          <a:latin typeface="Aptos Display" panose="020B0004020202020204" pitchFamily="34" charset="0"/>
                        </a:rPr>
                        <a:t>– </a:t>
                      </a:r>
                      <a:r>
                        <a:rPr lang="uk-UA" sz="1200" b="0" i="0" noProof="0" dirty="0">
                          <a:solidFill>
                            <a:schemeClr val="bg1"/>
                          </a:solidFill>
                          <a:effectLst/>
                          <a:latin typeface="Aptos Display" panose="020B0004020202020204" pitchFamily="34" charset="0"/>
                        </a:rPr>
                        <a:t>ветерани війни, Захисники та Захисниці України та члени їх сімей (лише на сьогоднішній день їх кількість в громаді становить близько 1000 осіб та постійно зростає)</a:t>
                      </a:r>
                      <a:endParaRPr lang="uk-UA" sz="1200" i="0" noProof="0" dirty="0">
                        <a:solidFill>
                          <a:schemeClr val="bg1"/>
                        </a:solidFill>
                        <a:effectLst/>
                        <a:latin typeface="Aptos Display" panose="020B0004020202020204" pitchFamily="34" charset="0"/>
                        <a:cs typeface="Times New Roman" panose="02020603050405020304" pitchFamily="18" charset="0"/>
                      </a:endParaRPr>
                    </a:p>
                  </a:txBody>
                  <a:tcPr marL="17145" marR="17145" marT="0" marB="0"/>
                </a:tc>
                <a:tc hMerge="1">
                  <a:txBody>
                    <a:bodyPr/>
                    <a:lstStyle/>
                    <a:p>
                      <a:pPr>
                        <a:lnSpc>
                          <a:spcPct val="107000"/>
                        </a:lnSpc>
                      </a:pPr>
                      <a:endParaRPr lang="uk-UA" sz="32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0827686"/>
                  </a:ext>
                </a:extLst>
              </a:tr>
            </a:tbl>
          </a:graphicData>
        </a:graphic>
      </p:graphicFrame>
      <p:pic>
        <p:nvPicPr>
          <p:cNvPr id="1026" name="Picture 2">
            <a:extLst>
              <a:ext uri="{FF2B5EF4-FFF2-40B4-BE49-F238E27FC236}">
                <a16:creationId xmlns:a16="http://schemas.microsoft.com/office/drawing/2014/main" id="{085F2B67-3470-0B25-FD93-A024F5A5D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386" y="1771017"/>
            <a:ext cx="2315114" cy="2305683"/>
          </a:xfrm>
          <a:prstGeom prst="rect">
            <a:avLst/>
          </a:prstGeom>
          <a:noFill/>
          <a:extLst>
            <a:ext uri="{909E8E84-426E-40DD-AFC4-6F175D3DCCD1}">
              <a14:hiddenFill xmlns:a14="http://schemas.microsoft.com/office/drawing/2010/main">
                <a:solidFill>
                  <a:srgbClr val="FFFFFF"/>
                </a:solidFill>
              </a14:hiddenFill>
            </a:ext>
          </a:extLst>
        </p:spPr>
      </p:pic>
      <p:pic>
        <p:nvPicPr>
          <p:cNvPr id="8" name="Объект 5">
            <a:extLst>
              <a:ext uri="{FF2B5EF4-FFF2-40B4-BE49-F238E27FC236}">
                <a16:creationId xmlns:a16="http://schemas.microsoft.com/office/drawing/2014/main" id="{DCE8ADF3-35BB-2A4E-473B-A8E69071F2CF}"/>
              </a:ext>
            </a:extLst>
          </p:cNvPr>
          <p:cNvPicPr>
            <a:picLocks noChangeAspect="1"/>
          </p:cNvPicPr>
          <p:nvPr/>
        </p:nvPicPr>
        <p:blipFill>
          <a:blip r:embed="rId7"/>
          <a:srcRect l="1761" t="2074" r="1571" b="1938"/>
          <a:stretch/>
        </p:blipFill>
        <p:spPr>
          <a:xfrm>
            <a:off x="3402094" y="4276724"/>
            <a:ext cx="2687976" cy="2237477"/>
          </a:xfrm>
          <a:prstGeom prst="rect">
            <a:avLst/>
          </a:prstGeom>
          <a:ln w="38100">
            <a:noFill/>
          </a:ln>
        </p:spPr>
      </p:pic>
      <p:pic>
        <p:nvPicPr>
          <p:cNvPr id="10" name="Picture 2">
            <a:extLst>
              <a:ext uri="{FF2B5EF4-FFF2-40B4-BE49-F238E27FC236}">
                <a16:creationId xmlns:a16="http://schemas.microsoft.com/office/drawing/2014/main" id="{C3351749-C34D-B7F2-6FFD-B5D83FF23A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500" b="99500" l="7500" r="92500">
                        <a14:foregroundMark x1="37154" y1="13110" x2="35500" y2="13000"/>
                        <a14:foregroundMark x1="50500" y1="14000" x2="40417" y2="13328"/>
                        <a14:foregroundMark x1="57000" y1="21000" x2="42500" y2="2500"/>
                        <a14:foregroundMark x1="42500" y1="2500" x2="33635" y2="14742"/>
                        <a14:foregroundMark x1="41500" y1="98500" x2="45500" y2="98000"/>
                        <a14:foregroundMark x1="78000" y1="89000" x2="77902" y2="89196"/>
                        <a14:foregroundMark x1="75039" y1="95500" x2="74500" y2="96500"/>
                        <a14:foregroundMark x1="75121" y1="95347" x2="75039" y2="95500"/>
                        <a14:foregroundMark x1="78000" y1="90000" x2="77937" y2="90116"/>
                        <a14:foregroundMark x1="40500" y1="29000" x2="40500" y2="29000"/>
                        <a14:foregroundMark x1="41000" y1="28500" x2="41000" y2="28500"/>
                        <a14:foregroundMark x1="40500" y1="27500" x2="40500" y2="27500"/>
                        <a14:foregroundMark x1="40500" y1="28500" x2="40500" y2="28500"/>
                        <a14:foregroundMark x1="40500" y1="27000" x2="39000" y2="31500"/>
                        <a14:backgroundMark x1="88500" y1="74000" x2="89500" y2="85000"/>
                        <a14:backgroundMark x1="89500" y1="70500" x2="90500" y2="77500"/>
                        <a14:backgroundMark x1="90500" y1="69500" x2="91000" y2="54500"/>
                        <a14:backgroundMark x1="91000" y1="62500" x2="91500" y2="73000"/>
                        <a14:backgroundMark x1="89000" y1="56000" x2="87500" y2="40000"/>
                        <a14:backgroundMark x1="94500" y1="51500" x2="90500" y2="30500"/>
                        <a14:backgroundMark x1="92500" y1="44000" x2="92500" y2="54000"/>
                        <a14:backgroundMark x1="90500" y1="46000" x2="86000" y2="31500"/>
                        <a14:backgroundMark x1="83000" y1="29500" x2="68500" y2="29500"/>
                        <a14:backgroundMark x1="72000" y1="36000" x2="90500" y2="40000"/>
                        <a14:backgroundMark x1="91000" y1="44500" x2="77000" y2="19500"/>
                        <a14:backgroundMark x1="77000" y1="19500" x2="76500" y2="19500"/>
                        <a14:backgroundMark x1="77000" y1="22500" x2="63000" y2="17500"/>
                        <a14:backgroundMark x1="65000" y1="20500" x2="65500" y2="27000"/>
                        <a14:backgroundMark x1="67500" y1="24500" x2="91500" y2="35500"/>
                        <a14:backgroundMark x1="91500" y1="35500" x2="91500" y2="36500"/>
                        <a14:backgroundMark x1="94500" y1="37000" x2="89500" y2="39500"/>
                        <a14:backgroundMark x1="90500" y1="37500" x2="93000" y2="47000"/>
                        <a14:backgroundMark x1="77000" y1="19000" x2="76500" y2="21000"/>
                        <a14:backgroundMark x1="26500" y1="17000" x2="9500" y2="51000"/>
                        <a14:backgroundMark x1="9500" y1="51000" x2="7500" y2="52000"/>
                        <a14:backgroundMark x1="31463" y1="29074" x2="26000" y2="40000"/>
                        <a14:backgroundMark x1="32500" y1="18500" x2="32000" y2="17000"/>
                        <a14:backgroundMark x1="13500" y1="44000" x2="4500" y2="68000"/>
                        <a14:backgroundMark x1="9500" y1="67000" x2="10500" y2="89000"/>
                        <a14:backgroundMark x1="14500" y1="91000" x2="17500" y2="96500"/>
                        <a14:backgroundMark x1="10500" y1="84500" x2="20500" y2="99500"/>
                        <a14:backgroundMark x1="20500" y1="97500" x2="21500" y2="99000"/>
                        <a14:backgroundMark x1="22500" y1="99500" x2="22500" y2="99500"/>
                        <a14:backgroundMark x1="20000" y1="98000" x2="20500" y2="99000"/>
                        <a14:backgroundMark x1="89500" y1="78000" x2="83853" y2="91714"/>
                        <a14:backgroundMark x1="78516" y1="98484" x2="77500" y2="99500"/>
                        <a14:backgroundMark x1="85000" y1="92000" x2="84832" y2="92168"/>
                        <a14:backgroundMark x1="83500" y1="90000" x2="83842" y2="91708"/>
                        <a14:backgroundMark x1="21500" y1="97500" x2="22500" y2="99500"/>
                        <a14:backgroundMark x1="80000" y1="94000" x2="77500" y2="97000"/>
                        <a14:backgroundMark x1="77000" y1="91500" x2="77000" y2="93500"/>
                        <a14:backgroundMark x1="78500" y1="91500" x2="78000" y2="92500"/>
                        <a14:backgroundMark x1="78000" y1="94500" x2="80500" y2="90000"/>
                        <a14:backgroundMark x1="78500" y1="91000" x2="77500" y2="91000"/>
                        <a14:backgroundMark x1="78500" y1="90500" x2="78500" y2="90500"/>
                        <a14:backgroundMark x1="78500" y1="90000" x2="78500" y2="90000"/>
                        <a14:backgroundMark x1="76000" y1="95500" x2="76000" y2="95500"/>
                        <a14:backgroundMark x1="75000" y1="95500" x2="75000" y2="95500"/>
                        <a14:backgroundMark x1="75000" y1="96500" x2="75000" y2="96500"/>
                        <a14:backgroundMark x1="32000" y1="15500" x2="33000" y2="17500"/>
                        <a14:backgroundMark x1="54000" y1="25000" x2="54000" y2="25000"/>
                      </a14:backgroundRemoval>
                    </a14:imgEffect>
                  </a14:imgLayer>
                </a14:imgProps>
              </a:ext>
              <a:ext uri="{28A0092B-C50C-407E-A947-70E740481C1C}">
                <a14:useLocalDpi xmlns:a14="http://schemas.microsoft.com/office/drawing/2010/main" val="0"/>
              </a:ext>
            </a:extLst>
          </a:blip>
          <a:srcRect/>
          <a:stretch>
            <a:fillRect/>
          </a:stretch>
        </p:blipFill>
        <p:spPr bwMode="auto">
          <a:xfrm>
            <a:off x="1609726" y="298419"/>
            <a:ext cx="952500" cy="94862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альна площа об’єкту 0 м2">
            <a:extLst>
              <a:ext uri="{FF2B5EF4-FFF2-40B4-BE49-F238E27FC236}">
                <a16:creationId xmlns:a16="http://schemas.microsoft.com/office/drawing/2014/main" id="{A12A719E-2408-4AA9-C2E3-BAF19D64329A}"/>
              </a:ext>
            </a:extLst>
          </p:cNvPr>
          <p:cNvSpPr txBox="1"/>
          <p:nvPr/>
        </p:nvSpPr>
        <p:spPr>
          <a:xfrm>
            <a:off x="6219825" y="1713020"/>
            <a:ext cx="5410200"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ЗАГАЛЬНА ІНФОРМАЦІЯ ПО ПРОЄКТУ</a:t>
            </a:r>
            <a:endParaRPr lang="uk-UA" sz="1600" b="1" baseline="31999" noProof="0" dirty="0">
              <a:solidFill>
                <a:schemeClr val="bg1"/>
              </a:solidFill>
            </a:endParaRPr>
          </a:p>
        </p:txBody>
      </p:sp>
    </p:spTree>
    <p:extLst>
      <p:ext uri="{BB962C8B-B14F-4D97-AF65-F5344CB8AC3E}">
        <p14:creationId xmlns:p14="http://schemas.microsoft.com/office/powerpoint/2010/main" val="404016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09A5-B1F8-26CE-77A9-55BB2A499FE3}"/>
            </a:ext>
          </a:extLst>
        </p:cNvPr>
        <p:cNvGrpSpPr/>
        <p:nvPr/>
      </p:nvGrpSpPr>
      <p:grpSpPr>
        <a:xfrm>
          <a:off x="0" y="0"/>
          <a:ext cx="0" cy="0"/>
          <a:chOff x="0" y="0"/>
          <a:chExt cx="0" cy="0"/>
        </a:xfrm>
      </p:grpSpPr>
      <p:pic>
        <p:nvPicPr>
          <p:cNvPr id="8" name="Рисунок 7">
            <a:extLst>
              <a:ext uri="{FF2B5EF4-FFF2-40B4-BE49-F238E27FC236}">
                <a16:creationId xmlns:a16="http://schemas.microsoft.com/office/drawing/2014/main" id="{31D3297F-C3ED-AAF4-0B78-01D96047F7C2}"/>
              </a:ext>
            </a:extLst>
          </p:cNvPr>
          <p:cNvPicPr>
            <a:picLocks noChangeAspect="1"/>
          </p:cNvPicPr>
          <p:nvPr/>
        </p:nvPicPr>
        <p:blipFill>
          <a:blip r:embed="rId3"/>
          <a:srcRect b="9437"/>
          <a:stretch/>
        </p:blipFill>
        <p:spPr>
          <a:xfrm>
            <a:off x="8029575" y="3250881"/>
            <a:ext cx="3857625" cy="3363279"/>
          </a:xfrm>
          <a:prstGeom prst="rect">
            <a:avLst/>
          </a:prstGeom>
        </p:spPr>
      </p:pic>
      <p:pic>
        <p:nvPicPr>
          <p:cNvPr id="367" name="Ресурс 3.png" descr="Ресурс 3.png">
            <a:extLst>
              <a:ext uri="{FF2B5EF4-FFF2-40B4-BE49-F238E27FC236}">
                <a16:creationId xmlns:a16="http://schemas.microsoft.com/office/drawing/2014/main" id="{A9FBF0F0-5A41-DDBE-7664-DDC446C036E5}"/>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3EE417F3-D7BF-1AE8-1179-BC78AADDD58C}"/>
              </a:ext>
            </a:extLst>
          </p:cNvPr>
          <p:cNvSpPr txBox="1"/>
          <p:nvPr/>
        </p:nvSpPr>
        <p:spPr>
          <a:xfrm>
            <a:off x="2729046" y="253696"/>
            <a:ext cx="5112365" cy="854322"/>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Реконструкція адміністративної будівлі під ветеранський центр</a:t>
            </a:r>
            <a:endParaRPr lang="uk-UA" sz="2000" noProof="0" dirty="0"/>
          </a:p>
        </p:txBody>
      </p:sp>
      <p:pic>
        <p:nvPicPr>
          <p:cNvPr id="371" name="Ресурс 1.png" descr="Ресурс 1.png">
            <a:extLst>
              <a:ext uri="{FF2B5EF4-FFF2-40B4-BE49-F238E27FC236}">
                <a16:creationId xmlns:a16="http://schemas.microsoft.com/office/drawing/2014/main" id="{FF9A17CF-5D03-8997-7DE7-C41012FE0CA0}"/>
              </a:ext>
            </a:extLst>
          </p:cNvPr>
          <p:cNvPicPr>
            <a:picLocks noChangeAspect="1"/>
          </p:cNvPicPr>
          <p:nvPr/>
        </p:nvPicPr>
        <p:blipFill>
          <a:blip r:embed="rId5"/>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81" name="Адреса об’єкту">
            <a:extLst>
              <a:ext uri="{FF2B5EF4-FFF2-40B4-BE49-F238E27FC236}">
                <a16:creationId xmlns:a16="http://schemas.microsoft.com/office/drawing/2014/main" id="{ED352189-3C98-BECA-CDE6-54E8EC126621}"/>
              </a:ext>
            </a:extLst>
          </p:cNvPr>
          <p:cNvSpPr txBox="1"/>
          <p:nvPr/>
        </p:nvSpPr>
        <p:spPr>
          <a:xfrm>
            <a:off x="2754927" y="1055512"/>
            <a:ext cx="3845898" cy="443064"/>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вулиця Григорія Сковороди, 12-Б</a:t>
            </a:r>
          </a:p>
        </p:txBody>
      </p:sp>
      <p:sp>
        <p:nvSpPr>
          <p:cNvPr id="402" name="Площа забудови 0 м2">
            <a:extLst>
              <a:ext uri="{FF2B5EF4-FFF2-40B4-BE49-F238E27FC236}">
                <a16:creationId xmlns:a16="http://schemas.microsoft.com/office/drawing/2014/main" id="{39ABF9DC-77FC-22D9-4586-580D08BC5100}"/>
              </a:ext>
            </a:extLst>
          </p:cNvPr>
          <p:cNvSpPr txBox="1"/>
          <p:nvPr/>
        </p:nvSpPr>
        <p:spPr>
          <a:xfrm>
            <a:off x="7338150" y="3728105"/>
            <a:ext cx="3140144" cy="220573"/>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8880E3CF-A3EF-AE7D-B8FB-B7CE4BBA57F4}"/>
              </a:ext>
            </a:extLst>
          </p:cNvPr>
          <p:cNvSpPr txBox="1"/>
          <p:nvPr/>
        </p:nvSpPr>
        <p:spPr>
          <a:xfrm>
            <a:off x="7711684" y="3462142"/>
            <a:ext cx="4422804" cy="189796"/>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pic>
        <p:nvPicPr>
          <p:cNvPr id="2" name="Ресурс 3.png" descr="Ресурс 3.png">
            <a:extLst>
              <a:ext uri="{FF2B5EF4-FFF2-40B4-BE49-F238E27FC236}">
                <a16:creationId xmlns:a16="http://schemas.microsoft.com/office/drawing/2014/main" id="{11A4F91A-A892-0A58-07A8-841990ECDB67}"/>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pic>
        <p:nvPicPr>
          <p:cNvPr id="5" name="Рисунок 4">
            <a:extLst>
              <a:ext uri="{FF2B5EF4-FFF2-40B4-BE49-F238E27FC236}">
                <a16:creationId xmlns:a16="http://schemas.microsoft.com/office/drawing/2014/main" id="{E36C7F4A-5BBE-C4C7-A7FC-6B0C7AE309D2}"/>
              </a:ext>
            </a:extLst>
          </p:cNvPr>
          <p:cNvPicPr>
            <a:picLocks noChangeAspect="1"/>
          </p:cNvPicPr>
          <p:nvPr/>
        </p:nvPicPr>
        <p:blipFill>
          <a:blip r:embed="rId6"/>
          <a:stretch>
            <a:fillRect/>
          </a:stretch>
        </p:blipFill>
        <p:spPr>
          <a:xfrm>
            <a:off x="4505324" y="1991551"/>
            <a:ext cx="3152776" cy="4626419"/>
          </a:xfrm>
          <a:prstGeom prst="rect">
            <a:avLst/>
          </a:prstGeom>
        </p:spPr>
      </p:pic>
      <p:pic>
        <p:nvPicPr>
          <p:cNvPr id="10" name="Рисунок 9">
            <a:extLst>
              <a:ext uri="{FF2B5EF4-FFF2-40B4-BE49-F238E27FC236}">
                <a16:creationId xmlns:a16="http://schemas.microsoft.com/office/drawing/2014/main" id="{ADF40989-F0B6-0E8B-1FDE-9EC14FE03A5E}"/>
              </a:ext>
            </a:extLst>
          </p:cNvPr>
          <p:cNvPicPr>
            <a:picLocks noChangeAspect="1"/>
          </p:cNvPicPr>
          <p:nvPr/>
        </p:nvPicPr>
        <p:blipFill>
          <a:blip r:embed="rId7"/>
          <a:srcRect b="33750"/>
          <a:stretch/>
        </p:blipFill>
        <p:spPr>
          <a:xfrm>
            <a:off x="304800" y="3220720"/>
            <a:ext cx="3848100" cy="3399155"/>
          </a:xfrm>
          <a:prstGeom prst="rect">
            <a:avLst/>
          </a:prstGeom>
        </p:spPr>
      </p:pic>
      <p:pic>
        <p:nvPicPr>
          <p:cNvPr id="7" name="Рисунок 6">
            <a:extLst>
              <a:ext uri="{FF2B5EF4-FFF2-40B4-BE49-F238E27FC236}">
                <a16:creationId xmlns:a16="http://schemas.microsoft.com/office/drawing/2014/main" id="{BF230828-6BF3-652D-4742-BB6742A14328}"/>
              </a:ext>
            </a:extLst>
          </p:cNvPr>
          <p:cNvPicPr>
            <a:picLocks noChangeAspect="1"/>
          </p:cNvPicPr>
          <p:nvPr/>
        </p:nvPicPr>
        <p:blipFill>
          <a:blip r:embed="rId8"/>
          <a:stretch>
            <a:fillRect/>
          </a:stretch>
        </p:blipFill>
        <p:spPr>
          <a:xfrm>
            <a:off x="8016132" y="380999"/>
            <a:ext cx="3861543" cy="2571751"/>
          </a:xfrm>
          <a:prstGeom prst="rect">
            <a:avLst/>
          </a:prstGeom>
        </p:spPr>
      </p:pic>
      <p:sp>
        <p:nvSpPr>
          <p:cNvPr id="3" name="TextBox 2">
            <a:extLst>
              <a:ext uri="{FF2B5EF4-FFF2-40B4-BE49-F238E27FC236}">
                <a16:creationId xmlns:a16="http://schemas.microsoft.com/office/drawing/2014/main" id="{AA522710-2225-CD2B-0D69-9424BF6B7CCC}"/>
              </a:ext>
            </a:extLst>
          </p:cNvPr>
          <p:cNvSpPr txBox="1"/>
          <p:nvPr/>
        </p:nvSpPr>
        <p:spPr>
          <a:xfrm>
            <a:off x="142875" y="2343149"/>
            <a:ext cx="4286250" cy="4616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uk-UA" sz="2400" b="1" noProof="0" dirty="0">
                <a:ln/>
                <a:solidFill>
                  <a:srgbClr val="002060"/>
                </a:solidFill>
                <a:latin typeface="Century" panose="02040604050505020304" pitchFamily="18" charset="0"/>
                <a:cs typeface="DaunPenh" panose="01010101010101010101" pitchFamily="2" charset="0"/>
              </a:rPr>
              <a:t>Сучасний стан приміщення</a:t>
            </a:r>
          </a:p>
        </p:txBody>
      </p:sp>
      <p:pic>
        <p:nvPicPr>
          <p:cNvPr id="9" name="Picture 2">
            <a:extLst>
              <a:ext uri="{FF2B5EF4-FFF2-40B4-BE49-F238E27FC236}">
                <a16:creationId xmlns:a16="http://schemas.microsoft.com/office/drawing/2014/main" id="{5A6D4EEA-0BF3-5066-23BD-44FDA4B07C6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9500" l="7500" r="92500">
                        <a14:foregroundMark x1="37154" y1="13110" x2="35500" y2="13000"/>
                        <a14:foregroundMark x1="50500" y1="14000" x2="40417" y2="13328"/>
                        <a14:foregroundMark x1="57000" y1="21000" x2="42500" y2="2500"/>
                        <a14:foregroundMark x1="42500" y1="2500" x2="33635" y2="14742"/>
                        <a14:foregroundMark x1="41500" y1="98500" x2="45500" y2="98000"/>
                        <a14:foregroundMark x1="78000" y1="89000" x2="77902" y2="89196"/>
                        <a14:foregroundMark x1="75039" y1="95500" x2="74500" y2="96500"/>
                        <a14:foregroundMark x1="75121" y1="95347" x2="75039" y2="95500"/>
                        <a14:foregroundMark x1="78000" y1="90000" x2="77937" y2="90116"/>
                        <a14:foregroundMark x1="40500" y1="29000" x2="40500" y2="29000"/>
                        <a14:foregroundMark x1="41000" y1="28500" x2="41000" y2="28500"/>
                        <a14:foregroundMark x1="40500" y1="27500" x2="40500" y2="27500"/>
                        <a14:foregroundMark x1="40500" y1="28500" x2="40500" y2="28500"/>
                        <a14:foregroundMark x1="40500" y1="27000" x2="39000" y2="31500"/>
                        <a14:backgroundMark x1="88500" y1="74000" x2="89500" y2="85000"/>
                        <a14:backgroundMark x1="89500" y1="70500" x2="90500" y2="77500"/>
                        <a14:backgroundMark x1="90500" y1="69500" x2="91000" y2="54500"/>
                        <a14:backgroundMark x1="91000" y1="62500" x2="91500" y2="73000"/>
                        <a14:backgroundMark x1="89000" y1="56000" x2="87500" y2="40000"/>
                        <a14:backgroundMark x1="94500" y1="51500" x2="90500" y2="30500"/>
                        <a14:backgroundMark x1="92500" y1="44000" x2="92500" y2="54000"/>
                        <a14:backgroundMark x1="90500" y1="46000" x2="86000" y2="31500"/>
                        <a14:backgroundMark x1="83000" y1="29500" x2="68500" y2="29500"/>
                        <a14:backgroundMark x1="72000" y1="36000" x2="90500" y2="40000"/>
                        <a14:backgroundMark x1="91000" y1="44500" x2="77000" y2="19500"/>
                        <a14:backgroundMark x1="77000" y1="19500" x2="76500" y2="19500"/>
                        <a14:backgroundMark x1="77000" y1="22500" x2="63000" y2="17500"/>
                        <a14:backgroundMark x1="65000" y1="20500" x2="65500" y2="27000"/>
                        <a14:backgroundMark x1="67500" y1="24500" x2="91500" y2="35500"/>
                        <a14:backgroundMark x1="91500" y1="35500" x2="91500" y2="36500"/>
                        <a14:backgroundMark x1="94500" y1="37000" x2="89500" y2="39500"/>
                        <a14:backgroundMark x1="90500" y1="37500" x2="93000" y2="47000"/>
                        <a14:backgroundMark x1="77000" y1="19000" x2="76500" y2="21000"/>
                        <a14:backgroundMark x1="26500" y1="17000" x2="9500" y2="51000"/>
                        <a14:backgroundMark x1="9500" y1="51000" x2="7500" y2="52000"/>
                        <a14:backgroundMark x1="31463" y1="29074" x2="26000" y2="40000"/>
                        <a14:backgroundMark x1="32500" y1="18500" x2="32000" y2="17000"/>
                        <a14:backgroundMark x1="13500" y1="44000" x2="4500" y2="68000"/>
                        <a14:backgroundMark x1="9500" y1="67000" x2="10500" y2="89000"/>
                        <a14:backgroundMark x1="14500" y1="91000" x2="17500" y2="96500"/>
                        <a14:backgroundMark x1="10500" y1="84500" x2="20500" y2="99500"/>
                        <a14:backgroundMark x1="20500" y1="97500" x2="21500" y2="99000"/>
                        <a14:backgroundMark x1="22500" y1="99500" x2="22500" y2="99500"/>
                        <a14:backgroundMark x1="20000" y1="98000" x2="20500" y2="99000"/>
                        <a14:backgroundMark x1="89500" y1="78000" x2="83853" y2="91714"/>
                        <a14:backgroundMark x1="78516" y1="98484" x2="77500" y2="99500"/>
                        <a14:backgroundMark x1="85000" y1="92000" x2="84832" y2="92168"/>
                        <a14:backgroundMark x1="83500" y1="90000" x2="83842" y2="91708"/>
                        <a14:backgroundMark x1="21500" y1="97500" x2="22500" y2="99500"/>
                        <a14:backgroundMark x1="80000" y1="94000" x2="77500" y2="97000"/>
                        <a14:backgroundMark x1="77000" y1="91500" x2="77000" y2="93500"/>
                        <a14:backgroundMark x1="78500" y1="91500" x2="78000" y2="92500"/>
                        <a14:backgroundMark x1="78000" y1="94500" x2="80500" y2="90000"/>
                        <a14:backgroundMark x1="78500" y1="91000" x2="77500" y2="91000"/>
                        <a14:backgroundMark x1="78500" y1="90500" x2="78500" y2="90500"/>
                        <a14:backgroundMark x1="78500" y1="90000" x2="78500" y2="90000"/>
                        <a14:backgroundMark x1="76000" y1="95500" x2="76000" y2="95500"/>
                        <a14:backgroundMark x1="75000" y1="95500" x2="75000" y2="95500"/>
                        <a14:backgroundMark x1="75000" y1="96500" x2="75000" y2="96500"/>
                        <a14:backgroundMark x1="32000" y1="15500" x2="33000" y2="17500"/>
                        <a14:backgroundMark x1="54000" y1="25000" x2="54000" y2="25000"/>
                      </a14:backgroundRemoval>
                    </a14:imgEffect>
                  </a14:imgLayer>
                </a14:imgProps>
              </a:ext>
              <a:ext uri="{28A0092B-C50C-407E-A947-70E740481C1C}">
                <a14:useLocalDpi xmlns:a14="http://schemas.microsoft.com/office/drawing/2010/main" val="0"/>
              </a:ext>
            </a:extLst>
          </a:blip>
          <a:srcRect/>
          <a:stretch>
            <a:fillRect/>
          </a:stretch>
        </p:blipFill>
        <p:spPr bwMode="auto">
          <a:xfrm>
            <a:off x="1609726" y="298419"/>
            <a:ext cx="952500" cy="94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083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63F1A-F2CD-BAAA-E4FC-9B6E16DF40A5}"/>
            </a:ext>
          </a:extLst>
        </p:cNvPr>
        <p:cNvGrpSpPr/>
        <p:nvPr/>
      </p:nvGrpSpPr>
      <p:grpSpPr>
        <a:xfrm>
          <a:off x="0" y="0"/>
          <a:ext cx="0" cy="0"/>
          <a:chOff x="0" y="0"/>
          <a:chExt cx="0" cy="0"/>
        </a:xfrm>
      </p:grpSpPr>
      <p:pic>
        <p:nvPicPr>
          <p:cNvPr id="2" name="Ресурс 3.png" descr="Ресурс 3.png">
            <a:extLst>
              <a:ext uri="{FF2B5EF4-FFF2-40B4-BE49-F238E27FC236}">
                <a16:creationId xmlns:a16="http://schemas.microsoft.com/office/drawing/2014/main" id="{B04930DE-D663-F45E-A5FE-5C62AEC6102D}"/>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pic>
        <p:nvPicPr>
          <p:cNvPr id="11" name="Рисунок 10">
            <a:extLst>
              <a:ext uri="{FF2B5EF4-FFF2-40B4-BE49-F238E27FC236}">
                <a16:creationId xmlns:a16="http://schemas.microsoft.com/office/drawing/2014/main" id="{35A2C5FF-883C-AE00-9415-6413C0D72444}"/>
              </a:ext>
            </a:extLst>
          </p:cNvPr>
          <p:cNvPicPr>
            <a:picLocks noChangeAspect="1"/>
          </p:cNvPicPr>
          <p:nvPr/>
        </p:nvPicPr>
        <p:blipFill>
          <a:blip r:embed="rId4"/>
          <a:srcRect l="1380"/>
          <a:stretch/>
        </p:blipFill>
        <p:spPr>
          <a:xfrm>
            <a:off x="8039100" y="3209925"/>
            <a:ext cx="3871169" cy="3388996"/>
          </a:xfrm>
          <a:prstGeom prst="rect">
            <a:avLst/>
          </a:prstGeom>
        </p:spPr>
      </p:pic>
      <p:pic>
        <p:nvPicPr>
          <p:cNvPr id="3" name="Рисунок 2">
            <a:extLst>
              <a:ext uri="{FF2B5EF4-FFF2-40B4-BE49-F238E27FC236}">
                <a16:creationId xmlns:a16="http://schemas.microsoft.com/office/drawing/2014/main" id="{E0D74D94-8F5C-EAFB-943A-A3D38812C04F}"/>
              </a:ext>
            </a:extLst>
          </p:cNvPr>
          <p:cNvPicPr>
            <a:picLocks noChangeAspect="1"/>
          </p:cNvPicPr>
          <p:nvPr/>
        </p:nvPicPr>
        <p:blipFill>
          <a:blip r:embed="rId5"/>
          <a:stretch>
            <a:fillRect/>
          </a:stretch>
        </p:blipFill>
        <p:spPr>
          <a:xfrm>
            <a:off x="8010526" y="373120"/>
            <a:ext cx="3867150" cy="2570105"/>
          </a:xfrm>
          <a:prstGeom prst="rect">
            <a:avLst/>
          </a:prstGeom>
        </p:spPr>
      </p:pic>
      <p:pic>
        <p:nvPicPr>
          <p:cNvPr id="367" name="Ресурс 3.png" descr="Ресурс 3.png">
            <a:extLst>
              <a:ext uri="{FF2B5EF4-FFF2-40B4-BE49-F238E27FC236}">
                <a16:creationId xmlns:a16="http://schemas.microsoft.com/office/drawing/2014/main" id="{EE85FDC3-4008-DE01-81E4-A3EE5333B834}"/>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B9E41079-42EA-C63D-7974-28AB197D5562}"/>
              </a:ext>
            </a:extLst>
          </p:cNvPr>
          <p:cNvSpPr txBox="1"/>
          <p:nvPr/>
        </p:nvSpPr>
        <p:spPr>
          <a:xfrm>
            <a:off x="2729046" y="253696"/>
            <a:ext cx="5112365" cy="854322"/>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2000" noProof="0" dirty="0">
                <a:solidFill>
                  <a:schemeClr val="bg1"/>
                </a:solidFill>
                <a:latin typeface="Times New Roman" panose="02020603050405020304" pitchFamily="18" charset="0"/>
                <a:cs typeface="Times New Roman" panose="02020603050405020304" pitchFamily="18" charset="0"/>
              </a:rPr>
              <a:t>Реконструкція адміністративної будівлі під ветеранський центр</a:t>
            </a:r>
            <a:endParaRPr lang="uk-UA" sz="2000" noProof="0" dirty="0"/>
          </a:p>
        </p:txBody>
      </p:sp>
      <p:pic>
        <p:nvPicPr>
          <p:cNvPr id="371" name="Ресурс 1.png" descr="Ресурс 1.png">
            <a:extLst>
              <a:ext uri="{FF2B5EF4-FFF2-40B4-BE49-F238E27FC236}">
                <a16:creationId xmlns:a16="http://schemas.microsoft.com/office/drawing/2014/main" id="{2C9E663A-C1A1-01D6-0D0C-40270D87CAEA}"/>
              </a:ext>
            </a:extLst>
          </p:cNvPr>
          <p:cNvPicPr>
            <a:picLocks noChangeAspect="1"/>
          </p:cNvPicPr>
          <p:nvPr/>
        </p:nvPicPr>
        <p:blipFill>
          <a:blip r:embed="rId6"/>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81" name="Адреса об’єкту">
            <a:extLst>
              <a:ext uri="{FF2B5EF4-FFF2-40B4-BE49-F238E27FC236}">
                <a16:creationId xmlns:a16="http://schemas.microsoft.com/office/drawing/2014/main" id="{685EF5E8-F379-9464-FC32-F7BF7C5084F3}"/>
              </a:ext>
            </a:extLst>
          </p:cNvPr>
          <p:cNvSpPr txBox="1"/>
          <p:nvPr/>
        </p:nvSpPr>
        <p:spPr>
          <a:xfrm>
            <a:off x="2754927" y="1055512"/>
            <a:ext cx="3845898" cy="443064"/>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вулиця Григорія Сковороди, 12-Б</a:t>
            </a:r>
          </a:p>
        </p:txBody>
      </p:sp>
      <p:sp>
        <p:nvSpPr>
          <p:cNvPr id="402" name="Площа забудови 0 м2">
            <a:extLst>
              <a:ext uri="{FF2B5EF4-FFF2-40B4-BE49-F238E27FC236}">
                <a16:creationId xmlns:a16="http://schemas.microsoft.com/office/drawing/2014/main" id="{5F984EEC-9DA5-F2E3-1F47-854EF0007CA5}"/>
              </a:ext>
            </a:extLst>
          </p:cNvPr>
          <p:cNvSpPr txBox="1"/>
          <p:nvPr/>
        </p:nvSpPr>
        <p:spPr>
          <a:xfrm>
            <a:off x="7338150" y="3728105"/>
            <a:ext cx="3140144" cy="220573"/>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BBCBD089-CA8E-8CC0-644B-8C6A6684F5E8}"/>
              </a:ext>
            </a:extLst>
          </p:cNvPr>
          <p:cNvSpPr txBox="1"/>
          <p:nvPr/>
        </p:nvSpPr>
        <p:spPr>
          <a:xfrm>
            <a:off x="7711684" y="3462142"/>
            <a:ext cx="4422804" cy="189796"/>
          </a:xfrm>
          <a:prstGeom prst="rect">
            <a:avLst/>
          </a:prstGeom>
          <a:ln w="254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pic>
        <p:nvPicPr>
          <p:cNvPr id="12" name="Рисунок 11">
            <a:extLst>
              <a:ext uri="{FF2B5EF4-FFF2-40B4-BE49-F238E27FC236}">
                <a16:creationId xmlns:a16="http://schemas.microsoft.com/office/drawing/2014/main" id="{7941A8AE-D8FE-BE23-8F9A-B16A4877B75D}"/>
              </a:ext>
            </a:extLst>
          </p:cNvPr>
          <p:cNvPicPr>
            <a:picLocks noChangeAspect="1"/>
          </p:cNvPicPr>
          <p:nvPr/>
        </p:nvPicPr>
        <p:blipFill>
          <a:blip r:embed="rId7"/>
          <a:stretch>
            <a:fillRect/>
          </a:stretch>
        </p:blipFill>
        <p:spPr>
          <a:xfrm>
            <a:off x="4496054" y="1981200"/>
            <a:ext cx="3164842" cy="4619625"/>
          </a:xfrm>
          <a:prstGeom prst="rect">
            <a:avLst/>
          </a:prstGeom>
        </p:spPr>
      </p:pic>
      <p:pic>
        <p:nvPicPr>
          <p:cNvPr id="14" name="Рисунок 13">
            <a:extLst>
              <a:ext uri="{FF2B5EF4-FFF2-40B4-BE49-F238E27FC236}">
                <a16:creationId xmlns:a16="http://schemas.microsoft.com/office/drawing/2014/main" id="{D295D8AD-6F6E-AFF3-0400-1F32CD565A44}"/>
              </a:ext>
            </a:extLst>
          </p:cNvPr>
          <p:cNvPicPr>
            <a:picLocks noChangeAspect="1"/>
          </p:cNvPicPr>
          <p:nvPr/>
        </p:nvPicPr>
        <p:blipFill>
          <a:blip r:embed="rId8"/>
          <a:srcRect l="861" t="1383" r="1290" b="2149"/>
          <a:stretch/>
        </p:blipFill>
        <p:spPr>
          <a:xfrm>
            <a:off x="304801" y="3219449"/>
            <a:ext cx="3848100" cy="3381375"/>
          </a:xfrm>
          <a:prstGeom prst="rect">
            <a:avLst/>
          </a:prstGeom>
        </p:spPr>
      </p:pic>
      <p:sp>
        <p:nvSpPr>
          <p:cNvPr id="15" name="TextBox 14">
            <a:extLst>
              <a:ext uri="{FF2B5EF4-FFF2-40B4-BE49-F238E27FC236}">
                <a16:creationId xmlns:a16="http://schemas.microsoft.com/office/drawing/2014/main" id="{5267490B-FF60-02FF-5BAB-8879FB13BC7D}"/>
              </a:ext>
            </a:extLst>
          </p:cNvPr>
          <p:cNvSpPr txBox="1"/>
          <p:nvPr/>
        </p:nvSpPr>
        <p:spPr>
          <a:xfrm>
            <a:off x="666750" y="1676399"/>
            <a:ext cx="2847975"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uk-UA" sz="3200" b="1" noProof="0" dirty="0">
                <a:ln/>
                <a:solidFill>
                  <a:srgbClr val="002060"/>
                </a:solidFill>
                <a:latin typeface="Century" panose="02040604050505020304" pitchFamily="18" charset="0"/>
                <a:cs typeface="DaunPenh" panose="01010101010101010101" pitchFamily="2" charset="0"/>
              </a:rPr>
              <a:t>Заплановано</a:t>
            </a:r>
          </a:p>
        </p:txBody>
      </p:sp>
      <p:sp>
        <p:nvSpPr>
          <p:cNvPr id="4" name="Загальна кошторисна вартість 0 млн грн…">
            <a:extLst>
              <a:ext uri="{FF2B5EF4-FFF2-40B4-BE49-F238E27FC236}">
                <a16:creationId xmlns:a16="http://schemas.microsoft.com/office/drawing/2014/main" id="{80AA8698-9D28-5518-93EB-E75A0391DFED}"/>
              </a:ext>
            </a:extLst>
          </p:cNvPr>
          <p:cNvSpPr txBox="1"/>
          <p:nvPr/>
        </p:nvSpPr>
        <p:spPr>
          <a:xfrm>
            <a:off x="368420" y="2348166"/>
            <a:ext cx="3794006" cy="51116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b="1" noProof="0" dirty="0">
                <a:solidFill>
                  <a:schemeClr val="bg1"/>
                </a:solidFill>
                <a:latin typeface="Bookman Old Style" panose="02050604050505020204" pitchFamily="18" charset="0"/>
              </a:rPr>
              <a:t>кошторисна вартість: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cap="all" noProof="0" dirty="0">
                <a:solidFill>
                  <a:schemeClr val="bg1"/>
                </a:solidFill>
                <a:latin typeface="Bookman Old Style" panose="02050604050505020204" pitchFamily="18" charset="0"/>
                <a:cs typeface="Arial" panose="020B0604020202020204" pitchFamily="34" charset="0"/>
                <a:sym typeface="HeliosCondBlackC"/>
              </a:rPr>
              <a:t>20 158,766</a:t>
            </a:r>
            <a:r>
              <a:rPr lang="uk-UA" sz="1400" noProof="0" dirty="0">
                <a:solidFill>
                  <a:schemeClr val="bg1"/>
                </a:solidFill>
                <a:latin typeface="Bookman Old Style" panose="02050604050505020204" pitchFamily="18" charset="0"/>
                <a:cs typeface="Arial" panose="020B0604020202020204" pitchFamily="34" charset="0"/>
              </a:rPr>
              <a:t> тис.грн</a:t>
            </a:r>
          </a:p>
        </p:txBody>
      </p:sp>
      <p:sp>
        <p:nvSpPr>
          <p:cNvPr id="5" name="Загальна кошторисна вартість 0 млн грн…">
            <a:extLst>
              <a:ext uri="{FF2B5EF4-FFF2-40B4-BE49-F238E27FC236}">
                <a16:creationId xmlns:a16="http://schemas.microsoft.com/office/drawing/2014/main" id="{48348865-B653-8F20-E50B-6135FA26E496}"/>
              </a:ext>
            </a:extLst>
          </p:cNvPr>
          <p:cNvSpPr txBox="1"/>
          <p:nvPr/>
        </p:nvSpPr>
        <p:spPr>
          <a:xfrm>
            <a:off x="349370" y="2914623"/>
            <a:ext cx="3717805" cy="273601"/>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b="1" noProof="0" dirty="0">
                <a:solidFill>
                  <a:schemeClr val="bg1"/>
                </a:solidFill>
                <a:latin typeface="Bookman Old Style" panose="02050604050505020204" pitchFamily="18" charset="0"/>
              </a:rPr>
              <a:t>Термін реалізації: </a:t>
            </a:r>
            <a:r>
              <a:rPr lang="uk-UA" sz="1400" cap="all" noProof="0" dirty="0">
                <a:solidFill>
                  <a:schemeClr val="bg1"/>
                </a:solidFill>
                <a:latin typeface="Bookman Old Style" panose="02050604050505020204" pitchFamily="18" charset="0"/>
                <a:cs typeface="Arial" panose="020B0604020202020204" pitchFamily="34" charset="0"/>
                <a:sym typeface="HeliosCondBlackC"/>
              </a:rPr>
              <a:t>6 місяців</a:t>
            </a:r>
            <a:endParaRPr lang="uk-UA" sz="1400" noProof="0" dirty="0">
              <a:solidFill>
                <a:schemeClr val="bg1"/>
              </a:solidFill>
              <a:latin typeface="Bookman Old Style" panose="02050604050505020204" pitchFamily="18" charset="0"/>
              <a:cs typeface="Arial" panose="020B0604020202020204" pitchFamily="34" charset="0"/>
            </a:endParaRPr>
          </a:p>
        </p:txBody>
      </p:sp>
      <p:pic>
        <p:nvPicPr>
          <p:cNvPr id="7" name="Picture 2">
            <a:extLst>
              <a:ext uri="{FF2B5EF4-FFF2-40B4-BE49-F238E27FC236}">
                <a16:creationId xmlns:a16="http://schemas.microsoft.com/office/drawing/2014/main" id="{24E71FAA-813B-3B7F-4B3F-C4941E7925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9500" l="7500" r="92500">
                        <a14:foregroundMark x1="37154" y1="13110" x2="35500" y2="13000"/>
                        <a14:foregroundMark x1="50500" y1="14000" x2="40417" y2="13328"/>
                        <a14:foregroundMark x1="57000" y1="21000" x2="42500" y2="2500"/>
                        <a14:foregroundMark x1="42500" y1="2500" x2="33635" y2="14742"/>
                        <a14:foregroundMark x1="41500" y1="98500" x2="45500" y2="98000"/>
                        <a14:foregroundMark x1="78000" y1="89000" x2="77902" y2="89196"/>
                        <a14:foregroundMark x1="75039" y1="95500" x2="74500" y2="96500"/>
                        <a14:foregroundMark x1="75121" y1="95347" x2="75039" y2="95500"/>
                        <a14:foregroundMark x1="78000" y1="90000" x2="77937" y2="90116"/>
                        <a14:foregroundMark x1="40500" y1="29000" x2="40500" y2="29000"/>
                        <a14:foregroundMark x1="41000" y1="28500" x2="41000" y2="28500"/>
                        <a14:foregroundMark x1="40500" y1="27500" x2="40500" y2="27500"/>
                        <a14:foregroundMark x1="40500" y1="28500" x2="40500" y2="28500"/>
                        <a14:foregroundMark x1="40500" y1="27000" x2="39000" y2="31500"/>
                        <a14:backgroundMark x1="88500" y1="74000" x2="89500" y2="85000"/>
                        <a14:backgroundMark x1="89500" y1="70500" x2="90500" y2="77500"/>
                        <a14:backgroundMark x1="90500" y1="69500" x2="91000" y2="54500"/>
                        <a14:backgroundMark x1="91000" y1="62500" x2="91500" y2="73000"/>
                        <a14:backgroundMark x1="89000" y1="56000" x2="87500" y2="40000"/>
                        <a14:backgroundMark x1="94500" y1="51500" x2="90500" y2="30500"/>
                        <a14:backgroundMark x1="92500" y1="44000" x2="92500" y2="54000"/>
                        <a14:backgroundMark x1="90500" y1="46000" x2="86000" y2="31500"/>
                        <a14:backgroundMark x1="83000" y1="29500" x2="68500" y2="29500"/>
                        <a14:backgroundMark x1="72000" y1="36000" x2="90500" y2="40000"/>
                        <a14:backgroundMark x1="91000" y1="44500" x2="77000" y2="19500"/>
                        <a14:backgroundMark x1="77000" y1="19500" x2="76500" y2="19500"/>
                        <a14:backgroundMark x1="77000" y1="22500" x2="63000" y2="17500"/>
                        <a14:backgroundMark x1="65000" y1="20500" x2="65500" y2="27000"/>
                        <a14:backgroundMark x1="67500" y1="24500" x2="91500" y2="35500"/>
                        <a14:backgroundMark x1="91500" y1="35500" x2="91500" y2="36500"/>
                        <a14:backgroundMark x1="94500" y1="37000" x2="89500" y2="39500"/>
                        <a14:backgroundMark x1="90500" y1="37500" x2="93000" y2="47000"/>
                        <a14:backgroundMark x1="77000" y1="19000" x2="76500" y2="21000"/>
                        <a14:backgroundMark x1="26500" y1="17000" x2="9500" y2="51000"/>
                        <a14:backgroundMark x1="9500" y1="51000" x2="7500" y2="52000"/>
                        <a14:backgroundMark x1="31463" y1="29074" x2="26000" y2="40000"/>
                        <a14:backgroundMark x1="32500" y1="18500" x2="32000" y2="17000"/>
                        <a14:backgroundMark x1="13500" y1="44000" x2="4500" y2="68000"/>
                        <a14:backgroundMark x1="9500" y1="67000" x2="10500" y2="89000"/>
                        <a14:backgroundMark x1="14500" y1="91000" x2="17500" y2="96500"/>
                        <a14:backgroundMark x1="10500" y1="84500" x2="20500" y2="99500"/>
                        <a14:backgroundMark x1="20500" y1="97500" x2="21500" y2="99000"/>
                        <a14:backgroundMark x1="22500" y1="99500" x2="22500" y2="99500"/>
                        <a14:backgroundMark x1="20000" y1="98000" x2="20500" y2="99000"/>
                        <a14:backgroundMark x1="89500" y1="78000" x2="83853" y2="91714"/>
                        <a14:backgroundMark x1="78516" y1="98484" x2="77500" y2="99500"/>
                        <a14:backgroundMark x1="85000" y1="92000" x2="84832" y2="92168"/>
                        <a14:backgroundMark x1="83500" y1="90000" x2="83842" y2="91708"/>
                        <a14:backgroundMark x1="21500" y1="97500" x2="22500" y2="99500"/>
                        <a14:backgroundMark x1="80000" y1="94000" x2="77500" y2="97000"/>
                        <a14:backgroundMark x1="77000" y1="91500" x2="77000" y2="93500"/>
                        <a14:backgroundMark x1="78500" y1="91500" x2="78000" y2="92500"/>
                        <a14:backgroundMark x1="78000" y1="94500" x2="80500" y2="90000"/>
                        <a14:backgroundMark x1="78500" y1="91000" x2="77500" y2="91000"/>
                        <a14:backgroundMark x1="78500" y1="90500" x2="78500" y2="90500"/>
                        <a14:backgroundMark x1="78500" y1="90000" x2="78500" y2="90000"/>
                        <a14:backgroundMark x1="76000" y1="95500" x2="76000" y2="95500"/>
                        <a14:backgroundMark x1="75000" y1="95500" x2="75000" y2="95500"/>
                        <a14:backgroundMark x1="75000" y1="96500" x2="75000" y2="96500"/>
                        <a14:backgroundMark x1="32000" y1="15500" x2="33000" y2="17500"/>
                        <a14:backgroundMark x1="54000" y1="25000" x2="54000" y2="25000"/>
                      </a14:backgroundRemoval>
                    </a14:imgEffect>
                  </a14:imgLayer>
                </a14:imgProps>
              </a:ext>
              <a:ext uri="{28A0092B-C50C-407E-A947-70E740481C1C}">
                <a14:useLocalDpi xmlns:a14="http://schemas.microsoft.com/office/drawing/2010/main" val="0"/>
              </a:ext>
            </a:extLst>
          </a:blip>
          <a:srcRect/>
          <a:stretch>
            <a:fillRect/>
          </a:stretch>
        </p:blipFill>
        <p:spPr bwMode="auto">
          <a:xfrm>
            <a:off x="1609726" y="298419"/>
            <a:ext cx="952500" cy="94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444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F6A2-A1A0-532A-20A3-65882A2126D8}"/>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532554F5-164C-7F32-65BF-98CC51EEACAC}"/>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645BD771-A39A-5882-221C-C4EA4734373A}"/>
              </a:ext>
            </a:extLst>
          </p:cNvPr>
          <p:cNvSpPr txBox="1"/>
          <p:nvPr/>
        </p:nvSpPr>
        <p:spPr>
          <a:xfrm>
            <a:off x="2754927" y="219190"/>
            <a:ext cx="4628853"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1800" noProof="0" dirty="0">
                <a:solidFill>
                  <a:schemeClr val="bg1"/>
                </a:solidFill>
                <a:latin typeface="Times New Roman" panose="02020603050405020304" pitchFamily="18" charset="0"/>
                <a:cs typeface="Times New Roman" panose="02020603050405020304" pitchFamily="18" charset="0"/>
              </a:rPr>
              <a:t>Об’єкт незавершеного будівництва: п’ятиповерховий </a:t>
            </a:r>
            <a:r>
              <a:rPr lang="uk-UA" sz="1600" noProof="0" dirty="0">
                <a:solidFill>
                  <a:schemeClr val="bg1"/>
                </a:solidFill>
                <a:latin typeface="Times New Roman" panose="02020603050405020304" pitchFamily="18" charset="0"/>
                <a:cs typeface="Times New Roman" panose="02020603050405020304" pitchFamily="18" charset="0"/>
              </a:rPr>
              <a:t>багатоквартирний</a:t>
            </a:r>
            <a:r>
              <a:rPr lang="uk-UA" sz="1800" noProof="0" dirty="0">
                <a:solidFill>
                  <a:schemeClr val="bg1"/>
                </a:solidFill>
                <a:latin typeface="Times New Roman" panose="02020603050405020304" pitchFamily="18" charset="0"/>
                <a:cs typeface="Times New Roman" panose="02020603050405020304" pitchFamily="18" charset="0"/>
              </a:rPr>
              <a:t> житловий будинок (сучасний стан)</a:t>
            </a:r>
            <a:endParaRPr lang="uk-UA" sz="1650" noProof="0" dirty="0"/>
          </a:p>
        </p:txBody>
      </p:sp>
      <p:pic>
        <p:nvPicPr>
          <p:cNvPr id="371" name="Ресурс 1.png" descr="Ресурс 1.png">
            <a:extLst>
              <a:ext uri="{FF2B5EF4-FFF2-40B4-BE49-F238E27FC236}">
                <a16:creationId xmlns:a16="http://schemas.microsoft.com/office/drawing/2014/main" id="{DD84FC6E-3683-F56B-469B-1D00AFA3473E}"/>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736A4C05-7E63-F213-5F9F-A8C23699F20A}"/>
              </a:ext>
            </a:extLst>
          </p:cNvPr>
          <p:cNvSpPr/>
          <p:nvPr/>
        </p:nvSpPr>
        <p:spPr>
          <a:xfrm>
            <a:off x="7219950" y="1472566"/>
            <a:ext cx="4660034" cy="5090159"/>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200" noProof="0" dirty="0">
              <a:solidFill>
                <a:srgbClr val="002060"/>
              </a:solidFill>
            </a:endParaRPr>
          </a:p>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8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DC956BD7-BB47-0168-01EB-A615FAA9A083}"/>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бульвар Героїв Космосу, 7</a:t>
            </a:r>
          </a:p>
        </p:txBody>
      </p:sp>
      <p:sp>
        <p:nvSpPr>
          <p:cNvPr id="402" name="Площа забудови 0 м2">
            <a:extLst>
              <a:ext uri="{FF2B5EF4-FFF2-40B4-BE49-F238E27FC236}">
                <a16:creationId xmlns:a16="http://schemas.microsoft.com/office/drawing/2014/main" id="{68C2A453-C70A-2B6F-F8B5-C904D6A9005C}"/>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D99064E9-CF75-6CDF-470E-26D5D95FE4F9}"/>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E57F8500-791A-EEF8-D30E-DD14FB57641D}"/>
              </a:ext>
            </a:extLst>
          </p:cNvPr>
          <p:cNvSpPr txBox="1"/>
          <p:nvPr/>
        </p:nvSpPr>
        <p:spPr>
          <a:xfrm>
            <a:off x="7191820" y="1503470"/>
            <a:ext cx="4904929"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ЗАГАЛЬНА ІНФОРМАЦІЯ ПО ПРОЄКТУ до (зокрема)</a:t>
            </a:r>
            <a:endParaRPr lang="uk-UA" sz="1600" b="1" baseline="31999" noProof="0" dirty="0">
              <a:solidFill>
                <a:schemeClr val="bg1"/>
              </a:solidFill>
            </a:endParaRPr>
          </a:p>
        </p:txBody>
      </p:sp>
      <p:sp>
        <p:nvSpPr>
          <p:cNvPr id="3" name="TextBox 2">
            <a:extLst>
              <a:ext uri="{FF2B5EF4-FFF2-40B4-BE49-F238E27FC236}">
                <a16:creationId xmlns:a16="http://schemas.microsoft.com/office/drawing/2014/main" id="{4CC8BF6D-A7FF-03D4-9252-808430BD88A2}"/>
              </a:ext>
            </a:extLst>
          </p:cNvPr>
          <p:cNvSpPr txBox="1"/>
          <p:nvPr/>
        </p:nvSpPr>
        <p:spPr>
          <a:xfrm>
            <a:off x="3686175" y="1852934"/>
            <a:ext cx="3362325" cy="452431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indent="90000" algn="ctr">
              <a:spcAft>
                <a:spcPts val="200"/>
              </a:spcAft>
            </a:pPr>
            <a:r>
              <a:rPr lang="uk-UA" sz="1600" b="1"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Необхідність реалізації проєкту:</a:t>
            </a:r>
          </a:p>
          <a:p>
            <a:pPr indent="180975" algn="just">
              <a:spcAft>
                <a:spcPts val="200"/>
              </a:spcAft>
            </a:pPr>
            <a:r>
              <a:rPr lang="uk-UA" sz="1400" b="0" i="0" noProof="0" dirty="0">
                <a:solidFill>
                  <a:schemeClr val="bg2">
                    <a:lumMod val="50000"/>
                  </a:schemeClr>
                </a:solidFill>
                <a:effectLst/>
                <a:latin typeface="Aptos Display" panose="020B0004020202020204" pitchFamily="34" charset="0"/>
              </a:rPr>
              <a:t>На сьогоднішній день в Тернівській міській територіальній громаді, як і в Україні в цілому, стоїть дуже гостра проблема в розселенні та забезпеченні соціальним житлом внутрішньо переміщених осіб, військовослужбовців та членів їх сімей, молоді, маломобільних осіб, а також інших соціально-незахищених верств населення. </a:t>
            </a:r>
            <a:r>
              <a:rPr lang="uk-UA" sz="1400" noProof="0" dirty="0">
                <a:solidFill>
                  <a:schemeClr val="bg2">
                    <a:lumMod val="50000"/>
                  </a:schemeClr>
                </a:solidFill>
                <a:latin typeface="Aptos Display" panose="020B0004020202020204" pitchFamily="34" charset="0"/>
              </a:rPr>
              <a:t>В</a:t>
            </a:r>
            <a:r>
              <a:rPr lang="uk-UA" sz="1400" b="0" i="0" noProof="0" dirty="0">
                <a:solidFill>
                  <a:schemeClr val="bg2">
                    <a:lumMod val="50000"/>
                  </a:schemeClr>
                </a:solidFill>
                <a:effectLst/>
                <a:latin typeface="Aptos Display" panose="020B0004020202020204" pitchFamily="34" charset="0"/>
              </a:rPr>
              <a:t>ідсутність вільних житлових площ та земельних ділянок для будівництва у м.Тернівка є головними чинниками, які перешкоджають вирішенню цієї проблеми. </a:t>
            </a:r>
            <a:r>
              <a:rPr lang="uk-UA" sz="1400" noProof="0" dirty="0">
                <a:solidFill>
                  <a:schemeClr val="bg2">
                    <a:lumMod val="50000"/>
                  </a:schemeClr>
                </a:solidFill>
                <a:latin typeface="Aptos Display" panose="020B0004020202020204" pitchFamily="34" charset="0"/>
              </a:rPr>
              <a:t>З</a:t>
            </a:r>
            <a:r>
              <a:rPr lang="uk-UA" sz="1400" b="0" i="0" noProof="0" dirty="0">
                <a:solidFill>
                  <a:schemeClr val="bg2">
                    <a:lumMod val="50000"/>
                  </a:schemeClr>
                </a:solidFill>
                <a:effectLst/>
                <a:latin typeface="Aptos Display" panose="020B0004020202020204" pitchFamily="34" charset="0"/>
              </a:rPr>
              <a:t>авершення будівництва даного об’єкту - це один з можливих шляхів її вирішення.</a:t>
            </a:r>
          </a:p>
          <a:p>
            <a:pPr indent="180975" algn="ctr">
              <a:spcAft>
                <a:spcPts val="200"/>
              </a:spcAft>
            </a:pPr>
            <a:r>
              <a:rPr lang="uk-UA" sz="1600" b="1"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rPr>
              <a:t>Основна мета проєкту:</a:t>
            </a:r>
          </a:p>
          <a:p>
            <a:pPr indent="180975" algn="just">
              <a:spcAft>
                <a:spcPts val="200"/>
              </a:spcAft>
            </a:pPr>
            <a:r>
              <a:rPr lang="uk-UA" sz="1400" i="0" noProof="0" dirty="0">
                <a:solidFill>
                  <a:schemeClr val="bg2">
                    <a:lumMod val="50000"/>
                  </a:schemeClr>
                </a:solidFill>
                <a:effectLst/>
                <a:latin typeface="Aptos Display" panose="020B0004020202020204" pitchFamily="34" charset="0"/>
                <a:cs typeface="Times New Roman" panose="02020603050405020304" pitchFamily="18" charset="0"/>
              </a:rPr>
              <a:t>З</a:t>
            </a:r>
            <a:r>
              <a:rPr lang="uk-UA" sz="1400" b="0" i="0" noProof="0" dirty="0">
                <a:solidFill>
                  <a:schemeClr val="bg2">
                    <a:lumMod val="50000"/>
                  </a:schemeClr>
                </a:solidFill>
                <a:effectLst/>
                <a:latin typeface="Aptos Display" panose="020B0004020202020204" pitchFamily="34" charset="0"/>
              </a:rPr>
              <a:t>абезпечення соціальним житлом ВПО, військовослужбовців та членів їх сімей, молоді, маломобільних осіб, а також інших соціально-незахищених верств населення</a:t>
            </a:r>
            <a:r>
              <a:rPr lang="uk-UA" sz="1400" b="0" i="0" noProof="0" dirty="0">
                <a:solidFill>
                  <a:schemeClr val="bg1"/>
                </a:solidFill>
                <a:effectLst/>
                <a:latin typeface="Aptos Display" panose="020B0004020202020204" pitchFamily="34" charset="0"/>
              </a:rPr>
              <a:t>.</a:t>
            </a:r>
            <a:endParaRPr lang="uk-UA" sz="1400" b="1" noProof="0" dirty="0">
              <a:solidFill>
                <a:schemeClr val="bg1"/>
              </a:solidFill>
              <a:latin typeface="Aptos Display" panose="020B0004020202020204" pitchFamily="34" charset="0"/>
              <a:ea typeface="Calibri" panose="020F0502020204030204" pitchFamily="34" charset="0"/>
              <a:cs typeface="Times New Roman" panose="02020603050405020304" pitchFamily="18" charset="0"/>
            </a:endParaRPr>
          </a:p>
        </p:txBody>
      </p:sp>
      <p:pic>
        <p:nvPicPr>
          <p:cNvPr id="2" name="Ресурс 3.png" descr="Ресурс 3.png">
            <a:extLst>
              <a:ext uri="{FF2B5EF4-FFF2-40B4-BE49-F238E27FC236}">
                <a16:creationId xmlns:a16="http://schemas.microsoft.com/office/drawing/2014/main" id="{C04D8C97-B20B-AC4B-8945-0D223D9713A9}"/>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pic>
        <p:nvPicPr>
          <p:cNvPr id="5" name="Рисунок 4">
            <a:extLst>
              <a:ext uri="{FF2B5EF4-FFF2-40B4-BE49-F238E27FC236}">
                <a16:creationId xmlns:a16="http://schemas.microsoft.com/office/drawing/2014/main" id="{00597B3A-D4DD-EC35-4990-FB8AB0B6132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Lst>
          </a:blip>
          <a:stretch>
            <a:fillRect/>
          </a:stretch>
        </p:blipFill>
        <p:spPr>
          <a:xfrm>
            <a:off x="304800" y="4081616"/>
            <a:ext cx="3219450" cy="2445958"/>
          </a:xfrm>
          <a:prstGeom prst="rect">
            <a:avLst/>
          </a:prstGeom>
          <a:effectLst>
            <a:outerShdw blurRad="50800" dist="38100" algn="l" rotWithShape="0">
              <a:prstClr val="black">
                <a:alpha val="40000"/>
              </a:prstClr>
            </a:outerShdw>
            <a:softEdge rad="31750"/>
          </a:effectLst>
        </p:spPr>
      </p:pic>
      <p:pic>
        <p:nvPicPr>
          <p:cNvPr id="7" name="Рисунок 6">
            <a:extLst>
              <a:ext uri="{FF2B5EF4-FFF2-40B4-BE49-F238E27FC236}">
                <a16:creationId xmlns:a16="http://schemas.microsoft.com/office/drawing/2014/main" id="{A7AF3225-4047-1ADA-3194-6D5158D6F046}"/>
              </a:ext>
            </a:extLst>
          </p:cNvPr>
          <p:cNvPicPr>
            <a:picLocks noChangeAspect="1"/>
          </p:cNvPicPr>
          <p:nvPr/>
        </p:nvPicPr>
        <p:blipFill>
          <a:blip r:embed="rId7"/>
          <a:stretch>
            <a:fillRect/>
          </a:stretch>
        </p:blipFill>
        <p:spPr>
          <a:xfrm>
            <a:off x="323851" y="1676399"/>
            <a:ext cx="3219450" cy="2428876"/>
          </a:xfrm>
          <a:prstGeom prst="rect">
            <a:avLst/>
          </a:prstGeom>
          <a:effectLst>
            <a:innerShdw blurRad="63500" dist="50800">
              <a:prstClr val="black">
                <a:alpha val="50000"/>
              </a:prstClr>
            </a:innerShdw>
            <a:softEdge rad="31750"/>
          </a:effectLst>
        </p:spPr>
      </p:pic>
      <p:graphicFrame>
        <p:nvGraphicFramePr>
          <p:cNvPr id="14" name="Таблиця 3">
            <a:extLst>
              <a:ext uri="{FF2B5EF4-FFF2-40B4-BE49-F238E27FC236}">
                <a16:creationId xmlns:a16="http://schemas.microsoft.com/office/drawing/2014/main" id="{7ED4A4B5-AD0B-6B59-0E2C-7405A43A43C7}"/>
              </a:ext>
            </a:extLst>
          </p:cNvPr>
          <p:cNvGraphicFramePr>
            <a:graphicFrameLocks noGrp="1"/>
          </p:cNvGraphicFramePr>
          <p:nvPr>
            <p:extLst>
              <p:ext uri="{D42A27DB-BD31-4B8C-83A1-F6EECF244321}">
                <p14:modId xmlns:p14="http://schemas.microsoft.com/office/powerpoint/2010/main" val="1481857547"/>
              </p:ext>
            </p:extLst>
          </p:nvPr>
        </p:nvGraphicFramePr>
        <p:xfrm>
          <a:off x="7229475" y="1819275"/>
          <a:ext cx="4829175" cy="4724400"/>
        </p:xfrm>
        <a:graphic>
          <a:graphicData uri="http://schemas.openxmlformats.org/drawingml/2006/table">
            <a:tbl>
              <a:tblPr firstRow="1" firstCol="1" bandRow="1">
                <a:tableStyleId>{5940675A-B579-460E-94D1-54222C63F5DA}</a:tableStyleId>
              </a:tblPr>
              <a:tblGrid>
                <a:gridCol w="1381108">
                  <a:extLst>
                    <a:ext uri="{9D8B030D-6E8A-4147-A177-3AD203B41FA5}">
                      <a16:colId xmlns:a16="http://schemas.microsoft.com/office/drawing/2014/main" val="59010445"/>
                    </a:ext>
                  </a:extLst>
                </a:gridCol>
                <a:gridCol w="3448067">
                  <a:extLst>
                    <a:ext uri="{9D8B030D-6E8A-4147-A177-3AD203B41FA5}">
                      <a16:colId xmlns:a16="http://schemas.microsoft.com/office/drawing/2014/main" val="2876048385"/>
                    </a:ext>
                  </a:extLst>
                </a:gridCol>
              </a:tblGrid>
              <a:tr h="3812359">
                <a:tc>
                  <a:txBody>
                    <a:bodyPr/>
                    <a:lstStyle/>
                    <a:p>
                      <a:pPr algn="ctr">
                        <a:lnSpc>
                          <a:spcPct val="107000"/>
                        </a:lnSpc>
                        <a:spcAft>
                          <a:spcPts val="800"/>
                        </a:spcAft>
                      </a:pPr>
                      <a:r>
                        <a:rPr lang="uk-UA" sz="1200" b="1" noProof="0" dirty="0">
                          <a:solidFill>
                            <a:schemeClr val="bg1"/>
                          </a:solidFill>
                          <a:effectLst/>
                        </a:rPr>
                        <a:t>3агальні характеристики проекту ДО</a:t>
                      </a:r>
                    </a:p>
                  </a:txBody>
                  <a:tcPr marL="17145" marR="17145" marT="0" marB="0" anchor="ctr"/>
                </a:tc>
                <a:tc>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Загальна площа об’єкту</a:t>
                      </a:r>
                      <a:r>
                        <a:rPr lang="uk-UA" sz="1400" noProof="0" dirty="0">
                          <a:solidFill>
                            <a:schemeClr val="bg1"/>
                          </a:solidFill>
                          <a:effectLst/>
                          <a:latin typeface="Aptos Display" panose="020B0004020202020204" pitchFamily="34" charset="0"/>
                        </a:rPr>
                        <a:t> </a:t>
                      </a:r>
                      <a:r>
                        <a:rPr lang="uk-UA" sz="1400" b="1" noProof="0" dirty="0">
                          <a:solidFill>
                            <a:schemeClr val="bg1"/>
                          </a:solidFill>
                          <a:latin typeface="Aptos Display" panose="020B0004020202020204" pitchFamily="34" charset="0"/>
                        </a:rPr>
                        <a:t>– </a:t>
                      </a:r>
                      <a:r>
                        <a:rPr lang="uk-UA" sz="1400" i="1" cap="all" noProof="0" dirty="0">
                          <a:solidFill>
                            <a:schemeClr val="bg1"/>
                          </a:solidFill>
                          <a:latin typeface="Aptos Display" panose="020B0004020202020204" pitchFamily="34" charset="0"/>
                          <a:sym typeface="HeliosCondBlackC"/>
                        </a:rPr>
                        <a:t>2378 </a:t>
                      </a:r>
                      <a:r>
                        <a:rPr lang="uk-UA" sz="1400" noProof="0" dirty="0">
                          <a:solidFill>
                            <a:schemeClr val="bg1"/>
                          </a:solidFill>
                          <a:latin typeface="Aptos Display" panose="020B0004020202020204" pitchFamily="34" charset="0"/>
                          <a:cs typeface="Times New Roman" panose="02020603050405020304" pitchFamily="18" charset="0"/>
                        </a:rPr>
                        <a:t>м²;</a:t>
                      </a:r>
                      <a:endParaRPr lang="uk-UA" sz="1400" noProof="0" dirty="0">
                        <a:solidFill>
                          <a:schemeClr val="bg1"/>
                        </a:solidFill>
                        <a:effectLst/>
                        <a:latin typeface="Aptos Display" panose="020B0004020202020204" pitchFamily="34" charset="0"/>
                      </a:endParaRPr>
                    </a:p>
                    <a:p>
                      <a:pPr algn="l">
                        <a:lnSpc>
                          <a:spcPct val="100000"/>
                        </a:lnSpc>
                        <a:spcAft>
                          <a:spcPts val="800"/>
                        </a:spcAft>
                      </a:pPr>
                      <a:r>
                        <a:rPr lang="uk-UA" sz="1400" b="1" noProof="0" dirty="0">
                          <a:solidFill>
                            <a:schemeClr val="bg1"/>
                          </a:solidFill>
                          <a:effectLst/>
                          <a:latin typeface="Aptos Display" panose="020B0004020202020204" pitchFamily="34" charset="0"/>
                        </a:rPr>
                        <a:t>Секцій у будинку </a:t>
                      </a:r>
                      <a:r>
                        <a:rPr lang="uk-UA" sz="1400" b="1" noProof="0" dirty="0">
                          <a:solidFill>
                            <a:schemeClr val="bg1"/>
                          </a:solidFill>
                          <a:latin typeface="Aptos Display" panose="020B0004020202020204" pitchFamily="34" charset="0"/>
                        </a:rPr>
                        <a:t>– </a:t>
                      </a:r>
                      <a:r>
                        <a:rPr lang="uk-UA" sz="1400" noProof="0" dirty="0">
                          <a:solidFill>
                            <a:schemeClr val="bg1"/>
                          </a:solidFill>
                          <a:effectLst/>
                          <a:latin typeface="Aptos Display" panose="020B0004020202020204" pitchFamily="34" charset="0"/>
                        </a:rPr>
                        <a:t>3;</a:t>
                      </a:r>
                    </a:p>
                    <a:p>
                      <a:pPr algn="l">
                        <a:lnSpc>
                          <a:spcPct val="100000"/>
                        </a:lnSpc>
                        <a:spcAft>
                          <a:spcPts val="800"/>
                        </a:spcAft>
                      </a:pPr>
                      <a:r>
                        <a:rPr lang="uk-UA" sz="1400" b="1" noProof="0" dirty="0">
                          <a:solidFill>
                            <a:schemeClr val="bg1"/>
                          </a:solidFill>
                          <a:effectLst/>
                          <a:latin typeface="Aptos Display" panose="020B0004020202020204" pitchFamily="34" charset="0"/>
                        </a:rPr>
                        <a:t>Кількість поверхів</a:t>
                      </a:r>
                      <a:r>
                        <a:rPr lang="uk-UA" sz="1400" b="0" noProof="0" dirty="0">
                          <a:solidFill>
                            <a:schemeClr val="bg1"/>
                          </a:solidFill>
                          <a:effectLst/>
                          <a:latin typeface="Aptos Display" panose="020B0004020202020204" pitchFamily="34" charset="0"/>
                        </a:rPr>
                        <a:t>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5;</a:t>
                      </a:r>
                    </a:p>
                    <a:p>
                      <a:pPr algn="l">
                        <a:lnSpc>
                          <a:spcPct val="100000"/>
                        </a:lnSpc>
                        <a:spcAft>
                          <a:spcPts val="800"/>
                        </a:spcAft>
                      </a:pPr>
                      <a:r>
                        <a:rPr lang="uk-UA" sz="1400" b="1" noProof="0" dirty="0">
                          <a:solidFill>
                            <a:schemeClr val="bg1"/>
                          </a:solidFill>
                          <a:effectLst/>
                          <a:latin typeface="Aptos Display" panose="020B0004020202020204" pitchFamily="34" charset="0"/>
                        </a:rPr>
                        <a:t>Висота будівлі </a:t>
                      </a:r>
                      <a:r>
                        <a:rPr lang="uk-UA" sz="1400" b="1" noProof="0" dirty="0">
                          <a:solidFill>
                            <a:schemeClr val="bg1"/>
                          </a:solidFill>
                          <a:latin typeface="Aptos Display" panose="020B0004020202020204" pitchFamily="34" charset="0"/>
                        </a:rPr>
                        <a:t>–</a:t>
                      </a:r>
                      <a:r>
                        <a:rPr lang="uk-UA" sz="1400" noProof="0" dirty="0">
                          <a:solidFill>
                            <a:schemeClr val="bg1"/>
                          </a:solidFill>
                          <a:effectLst/>
                          <a:latin typeface="Aptos Display" panose="020B0004020202020204" pitchFamily="34" charset="0"/>
                        </a:rPr>
                        <a:t> 17,7 м;</a:t>
                      </a:r>
                    </a:p>
                    <a:p>
                      <a:pPr marL="0" marR="0" lvl="0" indent="0" algn="l"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Площа земельних ділянок </a:t>
                      </a:r>
                      <a:r>
                        <a:rPr lang="uk-UA" sz="1400" noProof="0" dirty="0">
                          <a:solidFill>
                            <a:schemeClr val="bg1"/>
                          </a:solidFill>
                          <a:effectLst/>
                          <a:latin typeface="Aptos Display" panose="020B0004020202020204" pitchFamily="34" charset="0"/>
                          <a:ea typeface="Calibri" panose="020F0502020204030204" pitchFamily="34" charset="0"/>
                          <a:cs typeface="Times New Roman" panose="02020603050405020304" pitchFamily="18" charset="0"/>
                        </a:rPr>
                        <a:t>- </a:t>
                      </a:r>
                      <a:r>
                        <a:rPr lang="uk-UA" sz="1400" b="0" noProof="0" dirty="0">
                          <a:solidFill>
                            <a:schemeClr val="bg1"/>
                          </a:solidFill>
                          <a:latin typeface="Aptos Display" panose="020B0004020202020204" pitchFamily="34" charset="0"/>
                        </a:rPr>
                        <a:t>0</a:t>
                      </a:r>
                      <a:r>
                        <a:rPr lang="uk-UA" sz="1400" b="1" noProof="0" dirty="0">
                          <a:solidFill>
                            <a:schemeClr val="bg1"/>
                          </a:solidFill>
                          <a:latin typeface="Aptos Display" panose="020B0004020202020204" pitchFamily="34" charset="0"/>
                        </a:rPr>
                        <a:t>,</a:t>
                      </a:r>
                      <a:r>
                        <a:rPr lang="uk-UA" sz="1400"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rPr>
                        <a:t>5155 га;</a:t>
                      </a:r>
                      <a:endParaRPr lang="uk-UA" sz="1400" b="0" i="1" noProof="0" dirty="0">
                        <a:solidFill>
                          <a:schemeClr val="bg1"/>
                        </a:solidFill>
                        <a:effectLst/>
                        <a:latin typeface="Aptos Display" panose="020B0004020202020204" pitchFamily="34" charset="0"/>
                        <a:ea typeface="Times New Roman" panose="02020603050405020304" pitchFamily="18" charset="0"/>
                        <a:cs typeface="Times New Roman" panose="02020603050405020304" pitchFamily="18" charset="0"/>
                        <a:sym typeface="HeliosCondBlackC"/>
                      </a:endParaRPr>
                    </a:p>
                    <a:p>
                      <a:pPr marL="0" marR="0" lvl="0" indent="0" algn="l" defTabSz="457200" rtl="0" eaLnBrk="1" fontAlgn="auto" latinLnBrk="0" hangingPunct="1">
                        <a:lnSpc>
                          <a:spcPct val="100000"/>
                        </a:lnSpc>
                        <a:spcBef>
                          <a:spcPts val="0"/>
                        </a:spcBef>
                        <a:spcAft>
                          <a:spcPts val="800"/>
                        </a:spcAft>
                        <a:buClrTx/>
                        <a:buSzTx/>
                        <a:buFont typeface="Arial" panose="020B0604020202020204" pitchFamily="34" charset="0"/>
                        <a:buNone/>
                        <a:tabLst/>
                        <a:defRPr/>
                      </a:pPr>
                      <a:r>
                        <a:rPr lang="uk-UA" sz="1400" b="1" noProof="0" dirty="0">
                          <a:solidFill>
                            <a:schemeClr val="bg1"/>
                          </a:solidFill>
                          <a:latin typeface="Aptos Display" panose="020B0004020202020204" pitchFamily="34" charset="0"/>
                        </a:rPr>
                        <a:t>Кадастрові номери земельних ділянок:</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uk-UA" sz="1400" i="0" noProof="0" dirty="0">
                          <a:solidFill>
                            <a:schemeClr val="bg1"/>
                          </a:solidFill>
                          <a:effectLst/>
                          <a:latin typeface="Aptos Display" panose="020B0004020202020204" pitchFamily="34" charset="0"/>
                        </a:rPr>
                        <a:t>1213500000:01:036:0133</a:t>
                      </a:r>
                    </a:p>
                    <a:p>
                      <a:pPr marL="228600" marR="0" lvl="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uk-UA" sz="1400" i="0" noProof="0" dirty="0">
                          <a:solidFill>
                            <a:schemeClr val="bg1"/>
                          </a:solidFill>
                          <a:effectLst/>
                          <a:latin typeface="Aptos Display" panose="020B0004020202020204" pitchFamily="34" charset="0"/>
                        </a:rPr>
                        <a:t>1213500000:01:036:0165</a:t>
                      </a:r>
                      <a:endParaRPr lang="uk-UA" sz="1400" b="0" i="0" noProof="0" dirty="0">
                        <a:solidFill>
                          <a:schemeClr val="bg1"/>
                        </a:solidFill>
                        <a:effectLst/>
                        <a:latin typeface="Aptos Display" panose="020B00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uk-UA" sz="1400" b="1" noProof="0" dirty="0">
                          <a:solidFill>
                            <a:schemeClr val="bg1"/>
                          </a:solidFill>
                          <a:latin typeface="Aptos Display" panose="020B0004020202020204" pitchFamily="34" charset="0"/>
                        </a:rPr>
                        <a:t>Кількість квартир – </a:t>
                      </a:r>
                      <a:r>
                        <a:rPr lang="uk-UA" sz="1400" i="1" noProof="0" dirty="0">
                          <a:solidFill>
                            <a:schemeClr val="bg1"/>
                          </a:solidFill>
                          <a:latin typeface="Aptos Display" panose="020B0004020202020204" pitchFamily="34" charset="0"/>
                          <a:sym typeface="HeliosCondBlackC"/>
                        </a:rPr>
                        <a:t>45, в тому числі:</a:t>
                      </a:r>
                    </a:p>
                    <a:p>
                      <a:pPr marL="108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sz="1400" i="1" noProof="0" dirty="0">
                          <a:solidFill>
                            <a:schemeClr val="bg1"/>
                          </a:solidFill>
                          <a:latin typeface="Aptos Display" panose="020B0004020202020204" pitchFamily="34" charset="0"/>
                          <a:sym typeface="HeliosCondBlackC"/>
                        </a:rPr>
                        <a:t>5 однокімнатних;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uk-UA" sz="1400" i="1" noProof="0" dirty="0">
                          <a:solidFill>
                            <a:schemeClr val="bg1"/>
                          </a:solidFill>
                          <a:latin typeface="Aptos Display" panose="020B0004020202020204" pitchFamily="34" charset="0"/>
                          <a:sym typeface="HeliosCondBlackC"/>
                        </a:rPr>
                        <a:t>35 двокімнатних;</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uk-UA" sz="1400" i="1" noProof="0" dirty="0">
                          <a:solidFill>
                            <a:schemeClr val="bg1"/>
                          </a:solidFill>
                          <a:latin typeface="Aptos Display" panose="020B0004020202020204" pitchFamily="34" charset="0"/>
                          <a:sym typeface="HeliosCondBlackC"/>
                        </a:rPr>
                        <a:t>5 трикімнатних.</a:t>
                      </a:r>
                    </a:p>
                  </a:txBody>
                  <a:tcPr marL="17145" marR="17145" marT="0" marB="0" anchor="ctr"/>
                </a:tc>
                <a:extLst>
                  <a:ext uri="{0D108BD9-81ED-4DB2-BD59-A6C34878D82A}">
                    <a16:rowId xmlns:a16="http://schemas.microsoft.com/office/drawing/2014/main" val="3577931375"/>
                  </a:ext>
                </a:extLst>
              </a:tr>
              <a:tr h="912041">
                <a:tc gridSpan="2">
                  <a:txBody>
                    <a:bodyPr/>
                    <a:lstStyle/>
                    <a:p>
                      <a:pPr algn="just">
                        <a:lnSpc>
                          <a:spcPct val="107000"/>
                        </a:lnSpc>
                        <a:spcAft>
                          <a:spcPts val="800"/>
                        </a:spcAft>
                      </a:pPr>
                      <a:r>
                        <a:rPr lang="uk-UA" sz="1400" b="1" i="0" noProof="0" dirty="0">
                          <a:solidFill>
                            <a:schemeClr val="bg1"/>
                          </a:solidFill>
                          <a:effectLst/>
                          <a:latin typeface="Aptos Display" panose="020B0004020202020204" pitchFamily="34" charset="0"/>
                        </a:rPr>
                        <a:t>Кількість потенційних користувачів </a:t>
                      </a:r>
                      <a:r>
                        <a:rPr lang="uk-UA" sz="1400" i="0" noProof="0" dirty="0">
                          <a:solidFill>
                            <a:schemeClr val="bg1"/>
                          </a:solidFill>
                          <a:effectLst/>
                          <a:latin typeface="Aptos Display" panose="020B0004020202020204" pitchFamily="34" charset="0"/>
                        </a:rPr>
                        <a:t>– </a:t>
                      </a:r>
                      <a:r>
                        <a:rPr lang="uk-UA" sz="1400" i="0" noProof="0" dirty="0">
                          <a:solidFill>
                            <a:schemeClr val="bg1"/>
                          </a:solidFill>
                          <a:latin typeface="Aptos Display" panose="020B0004020202020204" pitchFamily="34" charset="0"/>
                        </a:rPr>
                        <a:t>близько 100 осіб з числа внутрішньо переміщених осіб, військовослужбовців та членів їх сімей, молоді, маломобільних осіб та інших соціально- незахищених верств населення.</a:t>
                      </a:r>
                      <a:endParaRPr lang="uk-UA" sz="1400" i="0" noProof="0" dirty="0">
                        <a:solidFill>
                          <a:schemeClr val="bg1"/>
                        </a:solidFill>
                        <a:effectLst/>
                        <a:latin typeface="Aptos Display" panose="020B0004020202020204" pitchFamily="34" charset="0"/>
                        <a:cs typeface="Times New Roman" panose="02020603050405020304" pitchFamily="18" charset="0"/>
                      </a:endParaRPr>
                    </a:p>
                  </a:txBody>
                  <a:tcPr marL="17145" marR="17145" marT="0" marB="0"/>
                </a:tc>
                <a:tc hMerge="1">
                  <a:txBody>
                    <a:bodyPr/>
                    <a:lstStyle/>
                    <a:p>
                      <a:pPr>
                        <a:lnSpc>
                          <a:spcPct val="107000"/>
                        </a:lnSpc>
                      </a:pPr>
                      <a:endParaRPr lang="uk-UA" sz="32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0827686"/>
                  </a:ext>
                </a:extLst>
              </a:tr>
            </a:tbl>
          </a:graphicData>
        </a:graphic>
      </p:graphicFrame>
      <p:sp>
        <p:nvSpPr>
          <p:cNvPr id="15" name="AutoShape 6" descr="Логотип дом: векторна графіка, зображення, Логотип дом малюнки | Скачати з  Depositphotos">
            <a:extLst>
              <a:ext uri="{FF2B5EF4-FFF2-40B4-BE49-F238E27FC236}">
                <a16:creationId xmlns:a16="http://schemas.microsoft.com/office/drawing/2014/main" id="{F2443B2D-560D-1743-D773-44BE0B8618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noProof="0" dirty="0"/>
          </a:p>
        </p:txBody>
      </p:sp>
      <p:pic>
        <p:nvPicPr>
          <p:cNvPr id="17" name="Рисунок 16">
            <a:extLst>
              <a:ext uri="{FF2B5EF4-FFF2-40B4-BE49-F238E27FC236}">
                <a16:creationId xmlns:a16="http://schemas.microsoft.com/office/drawing/2014/main" id="{EA4ACEE8-FE15-DC35-9948-D4B41C9597D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500" y1="22167" x2="43500" y2="15667"/>
                        <a14:foregroundMark x1="43500" y1="15667" x2="45667" y2="15500"/>
                        <a14:foregroundMark x1="46667" y1="14833" x2="66000" y2="18000"/>
                        <a14:foregroundMark x1="66000" y1="18000" x2="78000" y2="29167"/>
                        <a14:foregroundMark x1="78000" y1="29167" x2="85667" y2="45333"/>
                        <a14:foregroundMark x1="85667" y1="45333" x2="84500" y2="60333"/>
                        <a14:foregroundMark x1="84500" y1="60333" x2="76333" y2="74167"/>
                        <a14:foregroundMark x1="62555" y1="83548" x2="60667" y2="84833"/>
                        <a14:foregroundMark x1="76333" y1="74167" x2="73840" y2="75864"/>
                        <a14:foregroundMark x1="51190" y1="86018" x2="46376" y2="86619"/>
                        <a14:foregroundMark x1="60667" y1="84833" x2="56830" y2="85313"/>
                        <a14:foregroundMark x1="24667" y1="24833" x2="19167" y2="32667"/>
                        <a14:foregroundMark x1="26167" y1="23667" x2="28833" y2="22500"/>
                        <a14:foregroundMark x1="25500" y1="24500" x2="24667" y2="26500"/>
                        <a14:foregroundMark x1="57167" y1="74167" x2="57167" y2="74167"/>
                        <a14:foregroundMark x1="62333" y1="54667" x2="62333" y2="54667"/>
                        <a14:foregroundMark x1="59500" y1="54833" x2="59500" y2="54833"/>
                        <a14:foregroundMark x1="54500" y1="40833" x2="62500" y2="49500"/>
                        <a14:foregroundMark x1="51500" y1="39500" x2="36167" y2="41500"/>
                        <a14:foregroundMark x1="34500" y1="45000" x2="36333" y2="63833"/>
                        <a14:backgroundMark x1="51000" y1="48000" x2="51000" y2="48000"/>
                        <a14:backgroundMark x1="69833" y1="77833" x2="69833" y2="77833"/>
                        <a14:backgroundMark x1="68833" y1="78333" x2="68833" y2="78333"/>
                        <a14:backgroundMark x1="68333" y1="79333" x2="68333" y2="79333"/>
                        <a14:backgroundMark x1="66833" y1="80167" x2="72500" y2="74833"/>
                        <a14:backgroundMark x1="70000" y1="77000" x2="72833" y2="75667"/>
                        <a14:backgroundMark x1="71667" y1="77500" x2="74000" y2="75500"/>
                        <a14:backgroundMark x1="66667" y1="79833" x2="63333" y2="82167"/>
                        <a14:backgroundMark x1="41333" y1="85333" x2="41667" y2="87667"/>
                        <a14:backgroundMark x1="45500" y1="88000" x2="43000" y2="88000"/>
                        <a14:backgroundMark x1="44667" y1="87500" x2="42833" y2="87333"/>
                        <a14:backgroundMark x1="46333" y1="87833" x2="43167" y2="87333"/>
                        <a14:backgroundMark x1="56500" y1="84833" x2="50833" y2="85500"/>
                        <a14:backgroundMark x1="47000" y1="88167" x2="45833" y2="86667"/>
                        <a14:backgroundMark x1="65000" y1="81500" x2="62333" y2="83333"/>
                      </a14:backgroundRemoval>
                    </a14:imgEffect>
                  </a14:imgLayer>
                </a14:imgProps>
              </a:ext>
            </a:extLst>
          </a:blip>
          <a:stretch>
            <a:fillRect/>
          </a:stretch>
        </p:blipFill>
        <p:spPr>
          <a:xfrm>
            <a:off x="1502434" y="191219"/>
            <a:ext cx="1171755" cy="1171755"/>
          </a:xfrm>
          <a:prstGeom prst="rect">
            <a:avLst/>
          </a:prstGeom>
        </p:spPr>
      </p:pic>
    </p:spTree>
    <p:extLst>
      <p:ext uri="{BB962C8B-B14F-4D97-AF65-F5344CB8AC3E}">
        <p14:creationId xmlns:p14="http://schemas.microsoft.com/office/powerpoint/2010/main" val="3754991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2B5B-52AC-99AA-CFC8-0BECA4DBC86F}"/>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290B89C9-BC68-FB87-C1D1-CEE73244F332}"/>
              </a:ext>
            </a:extLst>
          </p:cNvPr>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6A578F8D-869B-3475-A268-26A67A7868B8}"/>
              </a:ext>
            </a:extLst>
          </p:cNvPr>
          <p:cNvSpPr txBox="1"/>
          <p:nvPr/>
        </p:nvSpPr>
        <p:spPr>
          <a:xfrm>
            <a:off x="2754927" y="219190"/>
            <a:ext cx="4628853"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1800" noProof="0" dirty="0">
                <a:solidFill>
                  <a:schemeClr val="bg1"/>
                </a:solidFill>
                <a:latin typeface="Times New Roman" panose="02020603050405020304" pitchFamily="18" charset="0"/>
                <a:cs typeface="Times New Roman" panose="02020603050405020304" pitchFamily="18" charset="0"/>
              </a:rPr>
              <a:t>Об’єкт незавершеного будівництва: п’ятиповерховий </a:t>
            </a:r>
            <a:r>
              <a:rPr lang="uk-UA" sz="1600" noProof="0" dirty="0">
                <a:solidFill>
                  <a:schemeClr val="bg1"/>
                </a:solidFill>
                <a:latin typeface="Times New Roman" panose="02020603050405020304" pitchFamily="18" charset="0"/>
                <a:cs typeface="Times New Roman" panose="02020603050405020304" pitchFamily="18" charset="0"/>
              </a:rPr>
              <a:t>багатоквартирний</a:t>
            </a:r>
            <a:r>
              <a:rPr lang="uk-UA" sz="1800" noProof="0" dirty="0">
                <a:solidFill>
                  <a:schemeClr val="bg1"/>
                </a:solidFill>
                <a:latin typeface="Times New Roman" panose="02020603050405020304" pitchFamily="18" charset="0"/>
                <a:cs typeface="Times New Roman" panose="02020603050405020304" pitchFamily="18" charset="0"/>
              </a:rPr>
              <a:t> житловий будинок (заплановано)</a:t>
            </a:r>
            <a:endParaRPr lang="uk-UA" sz="1650" noProof="0" dirty="0"/>
          </a:p>
        </p:txBody>
      </p:sp>
      <p:pic>
        <p:nvPicPr>
          <p:cNvPr id="371" name="Ресурс 1.png" descr="Ресурс 1.png">
            <a:extLst>
              <a:ext uri="{FF2B5EF4-FFF2-40B4-BE49-F238E27FC236}">
                <a16:creationId xmlns:a16="http://schemas.microsoft.com/office/drawing/2014/main" id="{6428EA57-DFD6-6C58-C665-30EF74022146}"/>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BA1A9638-BAB1-08A5-8604-2B3EBA575680}"/>
              </a:ext>
            </a:extLst>
          </p:cNvPr>
          <p:cNvSpPr/>
          <p:nvPr/>
        </p:nvSpPr>
        <p:spPr>
          <a:xfrm>
            <a:off x="7033665" y="1463040"/>
            <a:ext cx="4846320" cy="5219700"/>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16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352AEAF7-08D5-744F-3721-089656505663}"/>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бульвар Героїв Космосу, 7</a:t>
            </a:r>
          </a:p>
        </p:txBody>
      </p:sp>
      <p:sp>
        <p:nvSpPr>
          <p:cNvPr id="402" name="Площа забудови 0 м2">
            <a:extLst>
              <a:ext uri="{FF2B5EF4-FFF2-40B4-BE49-F238E27FC236}">
                <a16:creationId xmlns:a16="http://schemas.microsoft.com/office/drawing/2014/main" id="{949B55B4-82BA-A423-B2A9-7E3B7356849B}"/>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39BB4E87-0E2E-E5A8-6655-4C24EA66202C}"/>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18D9E9EA-0E28-7400-3F6D-5ABACF80A35E}"/>
              </a:ext>
            </a:extLst>
          </p:cNvPr>
          <p:cNvSpPr txBox="1"/>
          <p:nvPr/>
        </p:nvSpPr>
        <p:spPr>
          <a:xfrm>
            <a:off x="7067996" y="1503470"/>
            <a:ext cx="5009704"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ЗАГАЛЬНА ІНФОРМАЦІЯ ПО ПРОЄКТУ Після (зокрема)</a:t>
            </a:r>
            <a:endParaRPr lang="uk-UA" sz="1600" b="1" baseline="31999" noProof="0" dirty="0">
              <a:solidFill>
                <a:schemeClr val="bg1"/>
              </a:solidFill>
            </a:endParaRPr>
          </a:p>
        </p:txBody>
      </p:sp>
      <p:pic>
        <p:nvPicPr>
          <p:cNvPr id="2" name="Ресурс 3.png" descr="Ресурс 3.png">
            <a:extLst>
              <a:ext uri="{FF2B5EF4-FFF2-40B4-BE49-F238E27FC236}">
                <a16:creationId xmlns:a16="http://schemas.microsoft.com/office/drawing/2014/main" id="{B1C6F85E-518B-9A52-1EC9-A34D9175A4FE}"/>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pic>
        <p:nvPicPr>
          <p:cNvPr id="12" name="Рисунок 11">
            <a:extLst>
              <a:ext uri="{FF2B5EF4-FFF2-40B4-BE49-F238E27FC236}">
                <a16:creationId xmlns:a16="http://schemas.microsoft.com/office/drawing/2014/main" id="{19540D01-3181-A419-760D-1BA40CD0FCEC}"/>
              </a:ext>
            </a:extLst>
          </p:cNvPr>
          <p:cNvPicPr>
            <a:picLocks noChangeAspect="1"/>
          </p:cNvPicPr>
          <p:nvPr/>
        </p:nvPicPr>
        <p:blipFill>
          <a:blip r:embed="rId5"/>
          <a:srcRect t="3922" b="4762"/>
          <a:stretch/>
        </p:blipFill>
        <p:spPr>
          <a:xfrm>
            <a:off x="390525" y="1724026"/>
            <a:ext cx="6210300" cy="4657724"/>
          </a:xfrm>
          <a:prstGeom prst="rect">
            <a:avLst/>
          </a:prstGeom>
        </p:spPr>
      </p:pic>
      <p:sp>
        <p:nvSpPr>
          <p:cNvPr id="18" name="Загальна площа об’єкту 0 м2">
            <a:extLst>
              <a:ext uri="{FF2B5EF4-FFF2-40B4-BE49-F238E27FC236}">
                <a16:creationId xmlns:a16="http://schemas.microsoft.com/office/drawing/2014/main" id="{21638D7C-EBDD-BD18-C0A6-67B5B90A1B1D}"/>
              </a:ext>
            </a:extLst>
          </p:cNvPr>
          <p:cNvSpPr txBox="1"/>
          <p:nvPr/>
        </p:nvSpPr>
        <p:spPr>
          <a:xfrm>
            <a:off x="464941" y="6484104"/>
            <a:ext cx="5907284" cy="212879"/>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r>
              <a:rPr lang="uk-UA" sz="1050" b="1" noProof="0" dirty="0">
                <a:solidFill>
                  <a:schemeClr val="bg1"/>
                </a:solidFill>
                <a:latin typeface="Aptos Display" panose="020B0004020202020204" pitchFamily="34" charset="0"/>
              </a:rPr>
              <a:t>Приблизний вигляд об’єкту після завершення будівництва*</a:t>
            </a:r>
          </a:p>
        </p:txBody>
      </p:sp>
      <p:graphicFrame>
        <p:nvGraphicFramePr>
          <p:cNvPr id="19" name="Таблиця 3">
            <a:extLst>
              <a:ext uri="{FF2B5EF4-FFF2-40B4-BE49-F238E27FC236}">
                <a16:creationId xmlns:a16="http://schemas.microsoft.com/office/drawing/2014/main" id="{68774A0D-AAE4-FD98-F25D-B40019F282D6}"/>
              </a:ext>
            </a:extLst>
          </p:cNvPr>
          <p:cNvGraphicFramePr>
            <a:graphicFrameLocks noGrp="1"/>
          </p:cNvGraphicFramePr>
          <p:nvPr>
            <p:extLst>
              <p:ext uri="{D42A27DB-BD31-4B8C-83A1-F6EECF244321}">
                <p14:modId xmlns:p14="http://schemas.microsoft.com/office/powerpoint/2010/main" val="3572960440"/>
              </p:ext>
            </p:extLst>
          </p:nvPr>
        </p:nvGraphicFramePr>
        <p:xfrm>
          <a:off x="7067550" y="1752602"/>
          <a:ext cx="4981575" cy="4923688"/>
        </p:xfrm>
        <a:graphic>
          <a:graphicData uri="http://schemas.openxmlformats.org/drawingml/2006/table">
            <a:tbl>
              <a:tblPr firstRow="1" firstCol="1" bandRow="1">
                <a:tableStyleId>{5940675A-B579-460E-94D1-54222C63F5DA}</a:tableStyleId>
              </a:tblPr>
              <a:tblGrid>
                <a:gridCol w="1424694">
                  <a:extLst>
                    <a:ext uri="{9D8B030D-6E8A-4147-A177-3AD203B41FA5}">
                      <a16:colId xmlns:a16="http://schemas.microsoft.com/office/drawing/2014/main" val="59010445"/>
                    </a:ext>
                  </a:extLst>
                </a:gridCol>
                <a:gridCol w="3556881">
                  <a:extLst>
                    <a:ext uri="{9D8B030D-6E8A-4147-A177-3AD203B41FA5}">
                      <a16:colId xmlns:a16="http://schemas.microsoft.com/office/drawing/2014/main" val="2876048385"/>
                    </a:ext>
                  </a:extLst>
                </a:gridCol>
              </a:tblGrid>
              <a:tr h="1301566">
                <a:tc>
                  <a:txBody>
                    <a:bodyPr/>
                    <a:lstStyle/>
                    <a:p>
                      <a:pPr>
                        <a:lnSpc>
                          <a:spcPct val="107000"/>
                        </a:lnSpc>
                        <a:spcAft>
                          <a:spcPts val="800"/>
                        </a:spcAft>
                      </a:pPr>
                      <a:endParaRPr lang="uk-UA" sz="1000" noProof="0" dirty="0">
                        <a:solidFill>
                          <a:schemeClr val="bg1"/>
                        </a:solidFill>
                        <a:effectLst/>
                      </a:endParaRPr>
                    </a:p>
                    <a:p>
                      <a:pPr>
                        <a:lnSpc>
                          <a:spcPct val="107000"/>
                        </a:lnSpc>
                        <a:spcAft>
                          <a:spcPts val="800"/>
                        </a:spcAft>
                      </a:pPr>
                      <a:r>
                        <a:rPr lang="uk-UA" sz="1200" b="1" noProof="0" dirty="0">
                          <a:solidFill>
                            <a:schemeClr val="bg1"/>
                          </a:solidFill>
                          <a:effectLst/>
                        </a:rPr>
                        <a:t>3агальні характеристики проекту ПІСЛЯ (зокрема)</a:t>
                      </a:r>
                    </a:p>
                    <a:p>
                      <a:pPr>
                        <a:lnSpc>
                          <a:spcPct val="107000"/>
                        </a:lnSpc>
                        <a:spcAft>
                          <a:spcPts val="800"/>
                        </a:spcAft>
                      </a:pPr>
                      <a:endParaRPr lang="uk-UA" sz="8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defTabSz="112395">
                        <a:lnSpc>
                          <a:spcPct val="10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rPr>
                        <a:t>Кількість введених в експлуатацію секцій будинку – </a:t>
                      </a:r>
                      <a:r>
                        <a:rPr lang="uk-UA" sz="1000" b="0" i="0" cap="none" noProof="0" dirty="0">
                          <a:solidFill>
                            <a:schemeClr val="bg1"/>
                          </a:solidFill>
                          <a:latin typeface="Century Gothic (Основной текст)"/>
                          <a:sym typeface="HeliosCondBlackC"/>
                        </a:rPr>
                        <a:t>3</a:t>
                      </a:r>
                      <a:r>
                        <a:rPr lang="uk-UA" sz="1000" b="1" i="0" cap="none" noProof="0" dirty="0">
                          <a:solidFill>
                            <a:schemeClr val="bg1"/>
                          </a:solidFill>
                          <a:latin typeface="Century Gothic (Основной текст)"/>
                          <a:sym typeface="HeliosCondBlackC"/>
                        </a:rPr>
                        <a:t>;</a:t>
                      </a:r>
                    </a:p>
                    <a:p>
                      <a:pPr defTabSz="112395">
                        <a:lnSpc>
                          <a:spcPct val="15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sym typeface="HeliosCondBlackC"/>
                        </a:rPr>
                        <a:t>Кількість поверхів – </a:t>
                      </a:r>
                      <a:r>
                        <a:rPr lang="uk-UA" sz="1000" b="0" i="0" cap="none" noProof="0" dirty="0">
                          <a:solidFill>
                            <a:schemeClr val="bg1"/>
                          </a:solidFill>
                          <a:latin typeface="Century Gothic (Основной текст)"/>
                          <a:sym typeface="HeliosCondBlackC"/>
                        </a:rPr>
                        <a:t>5</a:t>
                      </a:r>
                      <a:r>
                        <a:rPr lang="en-US" sz="1000" b="0" i="0" cap="none" noProof="0" dirty="0">
                          <a:solidFill>
                            <a:schemeClr val="bg1"/>
                          </a:solidFill>
                          <a:latin typeface="Century Gothic (Основной текст)"/>
                          <a:sym typeface="HeliosCondBlackC"/>
                        </a:rPr>
                        <a:t>;</a:t>
                      </a:r>
                      <a:endParaRPr lang="uk-UA" sz="400" b="0" i="0" cap="none" noProof="0" dirty="0">
                        <a:solidFill>
                          <a:schemeClr val="bg1"/>
                        </a:solidFill>
                        <a:latin typeface="Century Gothic (Основной текст)"/>
                      </a:endParaRPr>
                    </a:p>
                    <a:p>
                      <a:pPr defTabSz="112395">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rPr>
                        <a:t>Кількість введених в експлуатацію квартир – </a:t>
                      </a:r>
                      <a:r>
                        <a:rPr lang="uk-UA" sz="1000" i="0" cap="none" noProof="0" dirty="0">
                          <a:solidFill>
                            <a:schemeClr val="bg1"/>
                          </a:solidFill>
                          <a:latin typeface="Century Gothic (Основной текст)"/>
                          <a:sym typeface="HeliosCondBlackC"/>
                        </a:rPr>
                        <a:t>45, </a:t>
                      </a:r>
                    </a:p>
                    <a:p>
                      <a:pPr defTabSz="112395">
                        <a:defRPr sz="3600" i="1" cap="all">
                          <a:latin typeface="HeliosCondBlackC"/>
                          <a:ea typeface="HeliosCondBlackC"/>
                          <a:cs typeface="HeliosCondBlackC"/>
                          <a:sym typeface="HeliosCondBlackC"/>
                        </a:defRPr>
                      </a:pPr>
                      <a:r>
                        <a:rPr lang="uk-UA" sz="1000" i="0" cap="none" noProof="0" dirty="0">
                          <a:solidFill>
                            <a:schemeClr val="bg1"/>
                          </a:solidFill>
                          <a:latin typeface="Century Gothic (Основной текст)"/>
                          <a:sym typeface="HeliosCondBlackC"/>
                        </a:rPr>
                        <a:t>в тому числі:</a:t>
                      </a:r>
                    </a:p>
                    <a:p>
                      <a:pPr defTabSz="112395">
                        <a:defRPr sz="3600" i="1" cap="all">
                          <a:latin typeface="HeliosCondBlackC"/>
                          <a:ea typeface="HeliosCondBlackC"/>
                          <a:cs typeface="HeliosCondBlackC"/>
                          <a:sym typeface="HeliosCondBlackC"/>
                        </a:defRPr>
                      </a:pPr>
                      <a:endParaRPr lang="uk-UA" sz="200" i="0" cap="none" noProof="0" dirty="0">
                        <a:solidFill>
                          <a:schemeClr val="bg1"/>
                        </a:solidFill>
                        <a:latin typeface="Century Gothic (Основной текст)"/>
                        <a:sym typeface="HeliosCondBlackC"/>
                      </a:endParaRPr>
                    </a:p>
                    <a:p>
                      <a:pPr marL="228600" indent="-228600" defTabSz="112395">
                        <a:lnSpc>
                          <a:spcPct val="100000"/>
                        </a:lnSpc>
                        <a:buFont typeface="Arial" panose="020B0604020202020204" pitchFamily="34" charset="0"/>
                        <a:buChar char="•"/>
                        <a:defRPr sz="3600" i="1" cap="all">
                          <a:latin typeface="HeliosCondBlackC"/>
                          <a:ea typeface="HeliosCondBlackC"/>
                          <a:cs typeface="HeliosCondBlackC"/>
                          <a:sym typeface="HeliosCondBlackC"/>
                        </a:defRPr>
                      </a:pPr>
                      <a:r>
                        <a:rPr lang="uk-UA" sz="1000" i="0" cap="none" noProof="0" dirty="0">
                          <a:solidFill>
                            <a:schemeClr val="bg1"/>
                          </a:solidFill>
                          <a:latin typeface="Century Gothic (Основной текст)"/>
                          <a:sym typeface="HeliosCondBlackC"/>
                        </a:rPr>
                        <a:t>5 однокімнатних; </a:t>
                      </a:r>
                    </a:p>
                    <a:p>
                      <a:pPr marL="228600" indent="-228600" defTabSz="112395">
                        <a:lnSpc>
                          <a:spcPct val="100000"/>
                        </a:lnSpc>
                        <a:buFont typeface="Arial" panose="020B0604020202020204" pitchFamily="34" charset="0"/>
                        <a:buChar char="•"/>
                        <a:defRPr sz="3600" i="1" cap="all">
                          <a:latin typeface="HeliosCondBlackC"/>
                          <a:ea typeface="HeliosCondBlackC"/>
                          <a:cs typeface="HeliosCondBlackC"/>
                          <a:sym typeface="HeliosCondBlackC"/>
                        </a:defRPr>
                      </a:pPr>
                      <a:r>
                        <a:rPr lang="uk-UA" sz="1000" i="0" cap="none" noProof="0" dirty="0">
                          <a:solidFill>
                            <a:schemeClr val="bg1"/>
                          </a:solidFill>
                          <a:latin typeface="Century Gothic (Основной текст)"/>
                          <a:sym typeface="HeliosCondBlackC"/>
                        </a:rPr>
                        <a:t>35 двокімнатних;</a:t>
                      </a:r>
                    </a:p>
                    <a:p>
                      <a:pPr marL="228600" indent="-228600" defTabSz="112395">
                        <a:lnSpc>
                          <a:spcPct val="100000"/>
                        </a:lnSpc>
                        <a:buFont typeface="Arial" panose="020B0604020202020204" pitchFamily="34" charset="0"/>
                        <a:buChar char="•"/>
                        <a:defRPr sz="3600" i="1" cap="all">
                          <a:latin typeface="HeliosCondBlackC"/>
                          <a:ea typeface="HeliosCondBlackC"/>
                          <a:cs typeface="HeliosCondBlackC"/>
                          <a:sym typeface="HeliosCondBlackC"/>
                        </a:defRPr>
                      </a:pPr>
                      <a:r>
                        <a:rPr lang="uk-UA" sz="1000" i="0" cap="none" noProof="0" dirty="0">
                          <a:solidFill>
                            <a:schemeClr val="bg1"/>
                          </a:solidFill>
                          <a:latin typeface="Century Gothic (Основной текст)"/>
                          <a:sym typeface="HeliosCondBlackC"/>
                        </a:rPr>
                        <a:t>5 трикімнатних.</a:t>
                      </a:r>
                    </a:p>
                  </a:txBody>
                  <a:tcPr marL="17145" marR="17145" marT="0" marB="0" anchor="ctr"/>
                </a:tc>
                <a:extLst>
                  <a:ext uri="{0D108BD9-81ED-4DB2-BD59-A6C34878D82A}">
                    <a16:rowId xmlns:a16="http://schemas.microsoft.com/office/drawing/2014/main" val="3577931375"/>
                  </a:ext>
                </a:extLst>
              </a:tr>
              <a:tr h="533497">
                <a:tc gridSpan="2">
                  <a:txBody>
                    <a:bodyPr/>
                    <a:lstStyle/>
                    <a:p>
                      <a:pPr algn="just">
                        <a:lnSpc>
                          <a:spcPct val="100000"/>
                        </a:lnSpc>
                        <a:spcAft>
                          <a:spcPts val="800"/>
                        </a:spcAft>
                      </a:pPr>
                      <a:r>
                        <a:rPr lang="uk-UA" sz="1000" noProof="0" dirty="0">
                          <a:solidFill>
                            <a:schemeClr val="bg1"/>
                          </a:solidFill>
                        </a:rPr>
                        <a:t>Близько 100 осіб з числа ВПО, військовослужбовців та членів їх сімей, маломобільних осіб та інших соціально-незахищених верств населення будуть забезпечені житлом для комфортного проживання.</a:t>
                      </a:r>
                      <a:endParaRPr lang="uk-UA" sz="800" noProof="0" dirty="0">
                        <a:solidFill>
                          <a:schemeClr val="bg1"/>
                        </a:solidFill>
                        <a:effectLst/>
                        <a:latin typeface="Calibri" panose="020F0502020204030204" pitchFamily="34" charset="0"/>
                        <a:cs typeface="Times New Roman" panose="02020603050405020304" pitchFamily="18" charset="0"/>
                      </a:endParaRPr>
                    </a:p>
                  </a:txBody>
                  <a:tcPr marL="17145" marR="17145" marT="0" marB="0"/>
                </a:tc>
                <a:tc hMerge="1">
                  <a:txBody>
                    <a:bodyPr/>
                    <a:lstStyle/>
                    <a:p>
                      <a:pPr algn="ctr">
                        <a:lnSpc>
                          <a:spcPct val="107000"/>
                        </a:lnSpc>
                        <a:spcAft>
                          <a:spcPts val="800"/>
                        </a:spcAft>
                      </a:pPr>
                      <a:r>
                        <a:rPr lang="uk-UA" sz="4000" dirty="0">
                          <a:effectLst/>
                        </a:rPr>
                        <a:t> </a:t>
                      </a:r>
                      <a:endParaRPr lang="uk-UA"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2164887"/>
                  </a:ext>
                </a:extLst>
              </a:tr>
              <a:tr h="2042261">
                <a:tc>
                  <a:txBody>
                    <a:bodyPr/>
                    <a:lstStyle/>
                    <a:p>
                      <a:pPr algn="l">
                        <a:lnSpc>
                          <a:spcPct val="150000"/>
                        </a:lnSpc>
                        <a:spcAft>
                          <a:spcPts val="800"/>
                        </a:spcAft>
                      </a:pPr>
                      <a:r>
                        <a:rPr lang="uk-UA" sz="1050" b="1" noProof="0" dirty="0">
                          <a:solidFill>
                            <a:schemeClr val="bg1"/>
                          </a:solidFill>
                          <a:effectLst/>
                        </a:rPr>
                        <a:t>Основні види робіт:</a:t>
                      </a:r>
                      <a:endParaRPr lang="uk-UA" sz="9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монтаж віконних та дверних блоків;</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утеплення стін будівлі;</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улаштування підлоги та оздоблювання стін;</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монтаж вентиляційних каналів;</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улаштування огорож балконів та сходових маршів;</a:t>
                      </a:r>
                    </a:p>
                    <a:p>
                      <a:pPr marL="171450" indent="-171450" latinLnBrk="0">
                        <a:lnSpc>
                          <a:spcPct val="10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монтаж сходів з пандусами для забезпечення досяжності мало мобільних груп населення;</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улаштування пожежних сходів</a:t>
                      </a:r>
                    </a:p>
                    <a:p>
                      <a:pPr marL="171450" indent="-171450" latinLnBrk="0">
                        <a:lnSpc>
                          <a:spcPct val="10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корегування ПКД та допомога в отримані дозвільних документів тощо</a:t>
                      </a:r>
                      <a:endParaRPr lang="uk-UA" sz="1050" b="0" i="0" kern="1200" noProof="0" dirty="0">
                        <a:solidFill>
                          <a:schemeClr val="bg1"/>
                        </a:solidFill>
                        <a:effectLst/>
                        <a:latin typeface="+mn-lt"/>
                        <a:ea typeface="+mn-ea"/>
                        <a:cs typeface="+mn-cs"/>
                      </a:endParaRPr>
                    </a:p>
                  </a:txBody>
                  <a:tcPr marL="17145" marR="17145" marT="0" marB="0"/>
                </a:tc>
                <a:extLst>
                  <a:ext uri="{0D108BD9-81ED-4DB2-BD59-A6C34878D82A}">
                    <a16:rowId xmlns:a16="http://schemas.microsoft.com/office/drawing/2014/main" val="1902817008"/>
                  </a:ext>
                </a:extLst>
              </a:tr>
              <a:tr h="1018525">
                <a:tc gridSpan="2">
                  <a:txBody>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endParaRPr lang="uk-UA" sz="1050" b="1" noProof="0" dirty="0">
                        <a:solidFill>
                          <a:srgbClr val="002060"/>
                        </a:solidFill>
                        <a:latin typeface="Bookman Old Style" panose="02050604050505020204" pitchFamily="18" charset="0"/>
                      </a:endParaRP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b="1" noProof="0" dirty="0">
                          <a:solidFill>
                            <a:schemeClr val="bg1"/>
                          </a:solidFill>
                          <a:latin typeface="Bookman Old Style" panose="02050604050505020204" pitchFamily="18" charset="0"/>
                        </a:rPr>
                        <a:t>Приблизна кошторисна вартість: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noProof="0" dirty="0">
                          <a:solidFill>
                            <a:schemeClr val="bg1"/>
                          </a:solidFill>
                          <a:latin typeface="Bookman Old Style" panose="02050604050505020204" pitchFamily="18" charset="0"/>
                          <a:cs typeface="Arial" panose="020B0604020202020204" pitchFamily="34" charset="0"/>
                        </a:rPr>
                        <a:t>(потребує корегування)</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b="1" noProof="0" dirty="0">
                          <a:solidFill>
                            <a:schemeClr val="bg1"/>
                          </a:solidFill>
                          <a:latin typeface="Bookman Old Style" panose="02050604050505020204" pitchFamily="18" charset="0"/>
                        </a:rPr>
                        <a:t>Термін реалізації: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cap="all" noProof="0" dirty="0">
                          <a:solidFill>
                            <a:schemeClr val="bg1"/>
                          </a:solidFill>
                          <a:latin typeface="Bookman Old Style" panose="02050604050505020204" pitchFamily="18" charset="0"/>
                          <a:cs typeface="Arial" panose="020B0604020202020204" pitchFamily="34" charset="0"/>
                          <a:sym typeface="HeliosCondBlackC"/>
                        </a:rPr>
                        <a:t>11 місяців</a:t>
                      </a:r>
                      <a:endParaRPr lang="uk-UA" sz="800" noProof="0" dirty="0">
                        <a:solidFill>
                          <a:schemeClr val="bg1"/>
                        </a:solidFill>
                        <a:latin typeface="Bookman Old Style" panose="02050604050505020204" pitchFamily="18" charset="0"/>
                        <a:cs typeface="Arial" panose="020B0604020202020204" pitchFamily="34" charset="0"/>
                      </a:endParaRPr>
                    </a:p>
                  </a:txBody>
                  <a:tcPr marL="17145" marR="17145" marT="0" marB="0"/>
                </a:tc>
                <a:tc hMerge="1">
                  <a:txBody>
                    <a:bodyPr/>
                    <a:lstStyle/>
                    <a:p>
                      <a:pPr latinLnBrk="0">
                        <a:lnSpc>
                          <a:spcPct val="150000"/>
                        </a:lnSpc>
                      </a:pPr>
                      <a:endParaRPr lang="uk-UA" sz="1050" b="0" i="0" kern="1200" dirty="0">
                        <a:solidFill>
                          <a:schemeClr val="bg1"/>
                        </a:solidFill>
                        <a:effectLst/>
                        <a:latin typeface="+mn-lt"/>
                        <a:ea typeface="+mn-ea"/>
                        <a:cs typeface="+mn-cs"/>
                      </a:endParaRPr>
                    </a:p>
                  </a:txBody>
                  <a:tcPr marL="17145" marR="17145" marT="0" marB="0"/>
                </a:tc>
                <a:extLst>
                  <a:ext uri="{0D108BD9-81ED-4DB2-BD59-A6C34878D82A}">
                    <a16:rowId xmlns:a16="http://schemas.microsoft.com/office/drawing/2014/main" val="1681187764"/>
                  </a:ext>
                </a:extLst>
              </a:tr>
            </a:tbl>
          </a:graphicData>
        </a:graphic>
      </p:graphicFrame>
      <p:pic>
        <p:nvPicPr>
          <p:cNvPr id="20" name="Рисунок 19">
            <a:extLst>
              <a:ext uri="{FF2B5EF4-FFF2-40B4-BE49-F238E27FC236}">
                <a16:creationId xmlns:a16="http://schemas.microsoft.com/office/drawing/2014/main" id="{20E8898C-0BFC-6593-77F7-A636E2CB93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8500" y1="22167" x2="43500" y2="15667"/>
                        <a14:foregroundMark x1="43500" y1="15667" x2="45667" y2="15500"/>
                        <a14:foregroundMark x1="46667" y1="14833" x2="66000" y2="18000"/>
                        <a14:foregroundMark x1="66000" y1="18000" x2="78000" y2="29167"/>
                        <a14:foregroundMark x1="78000" y1="29167" x2="85667" y2="45333"/>
                        <a14:foregroundMark x1="85667" y1="45333" x2="84500" y2="60333"/>
                        <a14:foregroundMark x1="84500" y1="60333" x2="76333" y2="74167"/>
                        <a14:foregroundMark x1="62555" y1="83548" x2="60667" y2="84833"/>
                        <a14:foregroundMark x1="76333" y1="74167" x2="73840" y2="75864"/>
                        <a14:foregroundMark x1="51190" y1="86018" x2="46376" y2="86619"/>
                        <a14:foregroundMark x1="60667" y1="84833" x2="56830" y2="85313"/>
                        <a14:foregroundMark x1="24667" y1="24833" x2="19167" y2="32667"/>
                        <a14:foregroundMark x1="26167" y1="23667" x2="28833" y2="22500"/>
                        <a14:foregroundMark x1="25500" y1="24500" x2="24667" y2="26500"/>
                        <a14:foregroundMark x1="57167" y1="74167" x2="57167" y2="74167"/>
                        <a14:foregroundMark x1="62333" y1="54667" x2="62333" y2="54667"/>
                        <a14:foregroundMark x1="59500" y1="54833" x2="59500" y2="54833"/>
                        <a14:foregroundMark x1="54500" y1="40833" x2="62500" y2="49500"/>
                        <a14:foregroundMark x1="51500" y1="39500" x2="36167" y2="41500"/>
                        <a14:foregroundMark x1="34500" y1="45000" x2="36333" y2="63833"/>
                        <a14:backgroundMark x1="51000" y1="48000" x2="51000" y2="48000"/>
                        <a14:backgroundMark x1="69833" y1="77833" x2="69833" y2="77833"/>
                        <a14:backgroundMark x1="68833" y1="78333" x2="68833" y2="78333"/>
                        <a14:backgroundMark x1="68333" y1="79333" x2="68333" y2="79333"/>
                        <a14:backgroundMark x1="66833" y1="80167" x2="72500" y2="74833"/>
                        <a14:backgroundMark x1="70000" y1="77000" x2="72833" y2="75667"/>
                        <a14:backgroundMark x1="71667" y1="77500" x2="74000" y2="75500"/>
                        <a14:backgroundMark x1="66667" y1="79833" x2="63333" y2="82167"/>
                        <a14:backgroundMark x1="41333" y1="85333" x2="41667" y2="87667"/>
                        <a14:backgroundMark x1="45500" y1="88000" x2="43000" y2="88000"/>
                        <a14:backgroundMark x1="44667" y1="87500" x2="42833" y2="87333"/>
                        <a14:backgroundMark x1="46333" y1="87833" x2="43167" y2="87333"/>
                        <a14:backgroundMark x1="56500" y1="84833" x2="50833" y2="85500"/>
                        <a14:backgroundMark x1="47000" y1="88167" x2="45833" y2="86667"/>
                        <a14:backgroundMark x1="65000" y1="81500" x2="62333" y2="83333"/>
                      </a14:backgroundRemoval>
                    </a14:imgEffect>
                  </a14:imgLayer>
                </a14:imgProps>
              </a:ext>
            </a:extLst>
          </a:blip>
          <a:stretch>
            <a:fillRect/>
          </a:stretch>
        </p:blipFill>
        <p:spPr>
          <a:xfrm>
            <a:off x="1502434" y="191219"/>
            <a:ext cx="1171755" cy="1171755"/>
          </a:xfrm>
          <a:prstGeom prst="rect">
            <a:avLst/>
          </a:prstGeom>
        </p:spPr>
      </p:pic>
    </p:spTree>
    <p:extLst>
      <p:ext uri="{BB962C8B-B14F-4D97-AF65-F5344CB8AC3E}">
        <p14:creationId xmlns:p14="http://schemas.microsoft.com/office/powerpoint/2010/main" val="77481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Ресурс 3.png" descr="Ресурс 3.png"/>
          <p:cNvPicPr>
            <a:picLocks noChangeAspect="1"/>
          </p:cNvPicPr>
          <p:nvPr/>
        </p:nvPicPr>
        <p:blipFill>
          <a:blip r:embed="rId3"/>
          <a:stretch>
            <a:fillRect/>
          </a:stretch>
        </p:blipFill>
        <p:spPr>
          <a:xfrm>
            <a:off x="-6124" y="-18024"/>
            <a:ext cx="1761438" cy="3297411"/>
          </a:xfrm>
          <a:prstGeom prst="rect">
            <a:avLst/>
          </a:prstGeom>
          <a:ln w="25400">
            <a:miter lim="400000"/>
          </a:ln>
        </p:spPr>
      </p:pic>
      <p:sp>
        <p:nvSpPr>
          <p:cNvPr id="370" name="Назва проекту будівництва"/>
          <p:cNvSpPr txBox="1"/>
          <p:nvPr/>
        </p:nvSpPr>
        <p:spPr>
          <a:xfrm>
            <a:off x="2754927" y="219190"/>
            <a:ext cx="6434793"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1650" noProof="0" dirty="0">
                <a:solidFill>
                  <a:srgbClr val="000000"/>
                </a:solidFill>
                <a:latin typeface="Times New Roman" panose="02020603050405020304" pitchFamily="18" charset="0"/>
              </a:rPr>
              <a:t>Реконструкція будівлі комунального закладу Тернівський міський центр культур</a:t>
            </a:r>
            <a:r>
              <a:rPr lang="uk-UA" sz="1650" dirty="0">
                <a:solidFill>
                  <a:srgbClr val="000000"/>
                </a:solidFill>
                <a:latin typeface="Times New Roman" panose="02020603050405020304" pitchFamily="18" charset="0"/>
              </a:rPr>
              <a:t>и</a:t>
            </a:r>
            <a:r>
              <a:rPr lang="uk-UA" sz="1650" noProof="0" dirty="0">
                <a:solidFill>
                  <a:srgbClr val="000000"/>
                </a:solidFill>
                <a:latin typeface="Times New Roman" panose="02020603050405020304" pitchFamily="18" charset="0"/>
              </a:rPr>
              <a:t> та дозвілля «ШАХТАР» (сучасний стан)</a:t>
            </a:r>
            <a:endParaRPr lang="uk-UA" sz="1650" noProof="0" dirty="0"/>
          </a:p>
        </p:txBody>
      </p:sp>
      <p:pic>
        <p:nvPicPr>
          <p:cNvPr id="371" name="Ресурс 1.png" descr="Ресурс 1.png"/>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p:cNvSpPr/>
          <p:nvPr/>
        </p:nvSpPr>
        <p:spPr>
          <a:xfrm>
            <a:off x="7033665" y="1463040"/>
            <a:ext cx="4846320" cy="5077460"/>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1600" noProof="0" dirty="0">
              <a:solidFill>
                <a:schemeClr val="bg2">
                  <a:lumMod val="10000"/>
                </a:schemeClr>
              </a:solidFill>
            </a:endParaRPr>
          </a:p>
        </p:txBody>
      </p:sp>
      <p:pic>
        <p:nvPicPr>
          <p:cNvPr id="374" name="Изображение" descr="Изображение"/>
          <p:cNvPicPr>
            <a:picLocks noChangeAspect="1"/>
          </p:cNvPicPr>
          <p:nvPr/>
        </p:nvPicPr>
        <p:blipFill>
          <a:blip r:embed="rId5"/>
          <a:stretch>
            <a:fillRect/>
          </a:stretch>
        </p:blipFill>
        <p:spPr>
          <a:xfrm>
            <a:off x="1625339" y="481086"/>
            <a:ext cx="944015" cy="631184"/>
          </a:xfrm>
          <a:prstGeom prst="rect">
            <a:avLst/>
          </a:prstGeom>
          <a:ln w="25400">
            <a:miter lim="400000"/>
          </a:ln>
          <a:effectLst>
            <a:outerShdw blurRad="177800" dist="25400" dir="5400000" rotWithShape="0">
              <a:schemeClr val="accent1">
                <a:hueOff val="114395"/>
                <a:lumOff val="-24975"/>
              </a:schemeClr>
            </a:outerShdw>
          </a:effectLst>
        </p:spPr>
      </p:pic>
      <p:sp>
        <p:nvSpPr>
          <p:cNvPr id="381" name="Адреса об’єкту"/>
          <p:cNvSpPr txBox="1"/>
          <p:nvPr/>
        </p:nvSpPr>
        <p:spPr>
          <a:xfrm>
            <a:off x="2754927" y="1055512"/>
            <a:ext cx="3596759"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місто Тернівка, Дніпропетровська область, бульвар Шахтарської Слави, 1а</a:t>
            </a:r>
          </a:p>
        </p:txBody>
      </p:sp>
      <p:sp>
        <p:nvSpPr>
          <p:cNvPr id="402" name="Площа забудови 0 м2"/>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F97E2C97-660B-4DCA-B0E2-6C8C7CB05011}"/>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 name="TextBox 2">
            <a:extLst>
              <a:ext uri="{FF2B5EF4-FFF2-40B4-BE49-F238E27FC236}">
                <a16:creationId xmlns:a16="http://schemas.microsoft.com/office/drawing/2014/main" id="{65BF70A1-6EE0-4397-9485-BD631569A5A7}"/>
              </a:ext>
            </a:extLst>
          </p:cNvPr>
          <p:cNvSpPr txBox="1"/>
          <p:nvPr/>
        </p:nvSpPr>
        <p:spPr>
          <a:xfrm>
            <a:off x="4305300" y="3819822"/>
            <a:ext cx="2466975" cy="27622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indent="90000" algn="ctr">
              <a:spcAft>
                <a:spcPts val="200"/>
              </a:spcAft>
            </a:pPr>
            <a:r>
              <a:rPr lang="uk-UA" sz="1200" b="1" noProof="0" dirty="0">
                <a:solidFill>
                  <a:schemeClr val="bg1"/>
                </a:solidFill>
                <a:latin typeface="Gramond"/>
                <a:ea typeface="Calibri" panose="020F0502020204030204" pitchFamily="34" charset="0"/>
                <a:cs typeface="Times New Roman" panose="02020603050405020304" pitchFamily="18" charset="0"/>
              </a:rPr>
              <a:t>Основна мета даного проекту:</a:t>
            </a:r>
          </a:p>
          <a:p>
            <a:pPr indent="90000" algn="just">
              <a:spcAft>
                <a:spcPts val="200"/>
              </a:spcAft>
            </a:pPr>
            <a:r>
              <a:rPr lang="en-US" sz="1050" noProof="0" dirty="0">
                <a:solidFill>
                  <a:schemeClr val="bg1"/>
                </a:solidFill>
                <a:latin typeface="Gramond"/>
                <a:ea typeface="Calibri" panose="020F0502020204030204" pitchFamily="34" charset="0"/>
                <a:cs typeface="Times New Roman" panose="02020603050405020304" pitchFamily="18" charset="0"/>
              </a:rPr>
              <a:t>*</a:t>
            </a:r>
            <a:r>
              <a:rPr lang="uk-UA" sz="1050" noProof="0" dirty="0">
                <a:solidFill>
                  <a:schemeClr val="bg1"/>
                </a:solidFill>
                <a:latin typeface="Gramond"/>
                <a:ea typeface="Calibri" panose="020F0502020204030204" pitchFamily="34" charset="0"/>
                <a:cs typeface="Times New Roman" panose="02020603050405020304" pitchFamily="18" charset="0"/>
              </a:rPr>
              <a:t>Створення умов для культурного розвитку мешканців громади, забезпечення зайнятості дітей та молоді, розвиток та розкриття їх талантів і здібностей, збереження та поширення місцевих звичаїв та традицій.</a:t>
            </a:r>
          </a:p>
          <a:p>
            <a:pPr indent="90000" algn="just">
              <a:spcAft>
                <a:spcPts val="200"/>
              </a:spcAft>
            </a:pPr>
            <a:r>
              <a:rPr lang="en-US" sz="1050" noProof="0" dirty="0">
                <a:solidFill>
                  <a:schemeClr val="bg1"/>
                </a:solidFill>
                <a:latin typeface="Gramond"/>
                <a:ea typeface="Calibri" panose="020F0502020204030204" pitchFamily="34" charset="0"/>
                <a:cs typeface="Times New Roman" panose="02020603050405020304" pitchFamily="18" charset="0"/>
              </a:rPr>
              <a:t>*</a:t>
            </a:r>
            <a:r>
              <a:rPr lang="uk-UA" sz="1050" noProof="0" dirty="0">
                <a:solidFill>
                  <a:schemeClr val="bg1"/>
                </a:solidFill>
                <a:latin typeface="Gramond"/>
                <a:ea typeface="Calibri" panose="020F0502020204030204" pitchFamily="34" charset="0"/>
                <a:cs typeface="Times New Roman" panose="02020603050405020304" pitchFamily="18" charset="0"/>
              </a:rPr>
              <a:t>Збереження національної та культурної спадщини українського народу.</a:t>
            </a:r>
          </a:p>
          <a:p>
            <a:pPr indent="90000" algn="just">
              <a:spcAft>
                <a:spcPts val="200"/>
              </a:spcAft>
            </a:pPr>
            <a:r>
              <a:rPr lang="en-US" sz="1050" noProof="0" dirty="0">
                <a:solidFill>
                  <a:schemeClr val="bg1"/>
                </a:solidFill>
                <a:latin typeface="Gramond"/>
                <a:ea typeface="Calibri" panose="020F0502020204030204" pitchFamily="34" charset="0"/>
                <a:cs typeface="Times New Roman" panose="02020603050405020304" pitchFamily="18" charset="0"/>
              </a:rPr>
              <a:t>*</a:t>
            </a:r>
            <a:r>
              <a:rPr lang="uk-UA" sz="1050" noProof="0" dirty="0">
                <a:solidFill>
                  <a:schemeClr val="bg1"/>
                </a:solidFill>
                <a:latin typeface="Gramond"/>
                <a:ea typeface="Calibri" panose="020F0502020204030204" pitchFamily="34" charset="0"/>
                <a:cs typeface="Times New Roman" panose="02020603050405020304" pitchFamily="18" charset="0"/>
              </a:rPr>
              <a:t>Організація національно-патріотичного виховання молоді, проведення змістовного дозвілля серед мешканців громади, підвищення культурного рівня населення, підтримка дітей-сиріт, інвалідів, людей похилого віку, ВПО, учасників бойових дій та їх родичів тощо.</a:t>
            </a:r>
          </a:p>
        </p:txBody>
      </p:sp>
      <p:pic>
        <p:nvPicPr>
          <p:cNvPr id="1026" name="Picture 2" descr="C:\Users\Администратор\Desktop\проект\Новая папка\IMG_20210909_122543.jpg"/>
          <p:cNvPicPr>
            <a:picLocks noChangeAspect="1" noChangeArrowheads="1"/>
          </p:cNvPicPr>
          <p:nvPr/>
        </p:nvPicPr>
        <p:blipFill>
          <a:blip r:embed="rId6"/>
          <a:srcRect/>
          <a:stretch>
            <a:fillRect/>
          </a:stretch>
        </p:blipFill>
        <p:spPr bwMode="auto">
          <a:xfrm>
            <a:off x="590887" y="1635886"/>
            <a:ext cx="6200437" cy="2136014"/>
          </a:xfrm>
          <a:prstGeom prst="rect">
            <a:avLst/>
          </a:prstGeom>
          <a:noFill/>
        </p:spPr>
      </p:pic>
      <p:pic>
        <p:nvPicPr>
          <p:cNvPr id="1027" name="Picture 3" descr="C:\Users\Администратор\Desktop\проект\Новая папка\IMG_20210909_122143.jpg"/>
          <p:cNvPicPr>
            <a:picLocks noChangeAspect="1" noChangeArrowheads="1"/>
          </p:cNvPicPr>
          <p:nvPr/>
        </p:nvPicPr>
        <p:blipFill>
          <a:blip r:embed="rId7" cstate="print"/>
          <a:srcRect/>
          <a:stretch>
            <a:fillRect/>
          </a:stretch>
        </p:blipFill>
        <p:spPr bwMode="auto">
          <a:xfrm>
            <a:off x="590646" y="5174354"/>
            <a:ext cx="1908000" cy="1387505"/>
          </a:xfrm>
          <a:prstGeom prst="rect">
            <a:avLst/>
          </a:prstGeom>
          <a:noFill/>
        </p:spPr>
      </p:pic>
      <p:pic>
        <p:nvPicPr>
          <p:cNvPr id="1028" name="Picture 4" descr="C:\Users\Администратор\Desktop\проект\Новая папка\IMG_20210909_121954.jpg"/>
          <p:cNvPicPr>
            <a:picLocks noChangeAspect="1" noChangeArrowheads="1"/>
          </p:cNvPicPr>
          <p:nvPr/>
        </p:nvPicPr>
        <p:blipFill>
          <a:blip r:embed="rId8" cstate="print"/>
          <a:srcRect/>
          <a:stretch>
            <a:fillRect/>
          </a:stretch>
        </p:blipFill>
        <p:spPr bwMode="auto">
          <a:xfrm>
            <a:off x="591729" y="3768427"/>
            <a:ext cx="1908000" cy="1404066"/>
          </a:xfrm>
          <a:prstGeom prst="rect">
            <a:avLst/>
          </a:prstGeom>
          <a:noFill/>
        </p:spPr>
      </p:pic>
      <p:pic>
        <p:nvPicPr>
          <p:cNvPr id="1029" name="Picture 5" descr="C:\Users\Администратор\Desktop\проект\Новая папка\IMG_20210909_122640.jpg"/>
          <p:cNvPicPr>
            <a:picLocks noChangeAspect="1" noChangeArrowheads="1"/>
          </p:cNvPicPr>
          <p:nvPr/>
        </p:nvPicPr>
        <p:blipFill>
          <a:blip r:embed="rId9"/>
          <a:srcRect/>
          <a:stretch>
            <a:fillRect/>
          </a:stretch>
        </p:blipFill>
        <p:spPr bwMode="auto">
          <a:xfrm>
            <a:off x="2473168" y="3771900"/>
            <a:ext cx="1803557" cy="2790825"/>
          </a:xfrm>
          <a:prstGeom prst="rect">
            <a:avLst/>
          </a:prstGeom>
          <a:noFill/>
        </p:spPr>
      </p:pic>
      <p:pic>
        <p:nvPicPr>
          <p:cNvPr id="2" name="Ресурс 3.png" descr="Ресурс 3.png">
            <a:extLst>
              <a:ext uri="{FF2B5EF4-FFF2-40B4-BE49-F238E27FC236}">
                <a16:creationId xmlns:a16="http://schemas.microsoft.com/office/drawing/2014/main" id="{99CB32D6-ADD9-DF70-AC5E-9066EF976EED}"/>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graphicFrame>
        <p:nvGraphicFramePr>
          <p:cNvPr id="5" name="Таблиця 3">
            <a:extLst>
              <a:ext uri="{FF2B5EF4-FFF2-40B4-BE49-F238E27FC236}">
                <a16:creationId xmlns:a16="http://schemas.microsoft.com/office/drawing/2014/main" id="{8D7A8F13-75B7-D9C2-FD94-51D398374BE7}"/>
              </a:ext>
            </a:extLst>
          </p:cNvPr>
          <p:cNvGraphicFramePr>
            <a:graphicFrameLocks noGrp="1"/>
          </p:cNvGraphicFramePr>
          <p:nvPr>
            <p:extLst>
              <p:ext uri="{D42A27DB-BD31-4B8C-83A1-F6EECF244321}">
                <p14:modId xmlns:p14="http://schemas.microsoft.com/office/powerpoint/2010/main" val="2168154232"/>
              </p:ext>
            </p:extLst>
          </p:nvPr>
        </p:nvGraphicFramePr>
        <p:xfrm>
          <a:off x="7038975" y="1914525"/>
          <a:ext cx="4876801" cy="4610101"/>
        </p:xfrm>
        <a:graphic>
          <a:graphicData uri="http://schemas.openxmlformats.org/drawingml/2006/table">
            <a:tbl>
              <a:tblPr firstRow="1" firstCol="1" bandRow="1">
                <a:tableStyleId>{5940675A-B579-460E-94D1-54222C63F5DA}</a:tableStyleId>
              </a:tblPr>
              <a:tblGrid>
                <a:gridCol w="1400252">
                  <a:extLst>
                    <a:ext uri="{9D8B030D-6E8A-4147-A177-3AD203B41FA5}">
                      <a16:colId xmlns:a16="http://schemas.microsoft.com/office/drawing/2014/main" val="59010445"/>
                    </a:ext>
                  </a:extLst>
                </a:gridCol>
                <a:gridCol w="3476549">
                  <a:extLst>
                    <a:ext uri="{9D8B030D-6E8A-4147-A177-3AD203B41FA5}">
                      <a16:colId xmlns:a16="http://schemas.microsoft.com/office/drawing/2014/main" val="2876048385"/>
                    </a:ext>
                  </a:extLst>
                </a:gridCol>
              </a:tblGrid>
              <a:tr h="3477281">
                <a:tc>
                  <a:txBody>
                    <a:bodyPr/>
                    <a:lstStyle/>
                    <a:p>
                      <a:pPr algn="ctr">
                        <a:lnSpc>
                          <a:spcPct val="107000"/>
                        </a:lnSpc>
                        <a:spcAft>
                          <a:spcPts val="800"/>
                        </a:spcAft>
                      </a:pPr>
                      <a:r>
                        <a:rPr lang="uk-UA" sz="1200" b="1" noProof="0" dirty="0">
                          <a:solidFill>
                            <a:schemeClr val="bg1"/>
                          </a:solidFill>
                          <a:effectLst/>
                        </a:rPr>
                        <a:t>3агальні характеристики проекту ДО</a:t>
                      </a:r>
                    </a:p>
                  </a:txBody>
                  <a:tcPr marL="17145" marR="17145" marT="0" marB="0" anchor="ctr"/>
                </a:tc>
                <a:tc>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effectLst/>
                          <a:latin typeface="Aptos Display" panose="020B0004020202020204" pitchFamily="34" charset="0"/>
                        </a:rPr>
                        <a:t>Загальна площа об’єкту</a:t>
                      </a:r>
                      <a:r>
                        <a:rPr lang="uk-UA" sz="1400" noProof="0" dirty="0">
                          <a:solidFill>
                            <a:schemeClr val="bg1"/>
                          </a:solidFill>
                          <a:effectLst/>
                          <a:latin typeface="Aptos Display" panose="020B0004020202020204" pitchFamily="34" charset="0"/>
                        </a:rPr>
                        <a:t> </a:t>
                      </a:r>
                      <a:r>
                        <a:rPr lang="uk-UA" sz="1400" b="1" noProof="0" dirty="0">
                          <a:solidFill>
                            <a:schemeClr val="bg1"/>
                          </a:solidFill>
                          <a:latin typeface="Aptos Display" panose="020B0004020202020204" pitchFamily="34" charset="0"/>
                        </a:rPr>
                        <a:t>– </a:t>
                      </a:r>
                      <a:r>
                        <a:rPr lang="uk-UA" sz="1400" i="1" cap="all" noProof="0" dirty="0">
                          <a:solidFill>
                            <a:schemeClr val="bg1"/>
                          </a:solidFill>
                          <a:latin typeface="Aptos Display" panose="020B0004020202020204" pitchFamily="34" charset="0"/>
                          <a:sym typeface="HeliosCondBlackC"/>
                        </a:rPr>
                        <a:t>1412 </a:t>
                      </a:r>
                      <a:r>
                        <a:rPr lang="uk-UA" sz="1400" noProof="0" dirty="0">
                          <a:solidFill>
                            <a:schemeClr val="bg1"/>
                          </a:solidFill>
                          <a:latin typeface="Aptos Display" panose="020B0004020202020204" pitchFamily="34" charset="0"/>
                          <a:cs typeface="Times New Roman" panose="02020603050405020304" pitchFamily="18" charset="0"/>
                        </a:rPr>
                        <a:t>м²;</a:t>
                      </a:r>
                      <a:endParaRPr lang="uk-UA" sz="1400" noProof="0" dirty="0">
                        <a:solidFill>
                          <a:schemeClr val="bg1"/>
                        </a:solidFill>
                        <a:effectLst/>
                        <a:latin typeface="Aptos Display" panose="020B0004020202020204" pitchFamily="34" charset="0"/>
                      </a:endParaRPr>
                    </a:p>
                    <a:p>
                      <a:pPr algn="l">
                        <a:lnSpc>
                          <a:spcPct val="100000"/>
                        </a:lnSpc>
                        <a:spcAft>
                          <a:spcPts val="800"/>
                        </a:spcAft>
                      </a:pPr>
                      <a:r>
                        <a:rPr lang="uk-UA" sz="1400" b="1" noProof="0" dirty="0">
                          <a:solidFill>
                            <a:schemeClr val="bg1"/>
                          </a:solidFill>
                          <a:effectLst/>
                          <a:latin typeface="Aptos Display" panose="020B0004020202020204" pitchFamily="34" charset="0"/>
                        </a:rPr>
                        <a:t>Фактична потужність об’єкту</a:t>
                      </a:r>
                      <a:r>
                        <a:rPr lang="uk-UA" sz="1400" noProof="0" dirty="0">
                          <a:solidFill>
                            <a:schemeClr val="bg1"/>
                          </a:solidFill>
                          <a:effectLst/>
                          <a:latin typeface="Aptos Display" panose="020B0004020202020204" pitchFamily="34" charset="0"/>
                        </a:rPr>
                        <a:t> </a:t>
                      </a:r>
                      <a:r>
                        <a:rPr lang="uk-UA" sz="1400" b="1" noProof="0" dirty="0">
                          <a:solidFill>
                            <a:schemeClr val="bg1"/>
                          </a:solidFill>
                          <a:latin typeface="Aptos Display" panose="020B0004020202020204" pitchFamily="34" charset="0"/>
                        </a:rPr>
                        <a:t>– </a:t>
                      </a:r>
                      <a:r>
                        <a:rPr lang="uk-UA" sz="1400" noProof="0" dirty="0">
                          <a:solidFill>
                            <a:schemeClr val="bg1"/>
                          </a:solidFill>
                          <a:effectLst/>
                          <a:latin typeface="Aptos Display" panose="020B0004020202020204" pitchFamily="34" charset="0"/>
                        </a:rPr>
                        <a:t>450 осіб;</a:t>
                      </a:r>
                    </a:p>
                    <a:p>
                      <a:pPr algn="l">
                        <a:lnSpc>
                          <a:spcPct val="100000"/>
                        </a:lnSpc>
                        <a:spcAft>
                          <a:spcPts val="800"/>
                        </a:spcAft>
                      </a:pPr>
                      <a:r>
                        <a:rPr lang="uk-UA" sz="1400" b="1" noProof="0" dirty="0">
                          <a:solidFill>
                            <a:schemeClr val="bg1"/>
                          </a:solidFill>
                          <a:effectLst/>
                          <a:latin typeface="Aptos Display" panose="020B0004020202020204" pitchFamily="34" charset="0"/>
                        </a:rPr>
                        <a:t>Кількість поверхів</a:t>
                      </a:r>
                      <a:r>
                        <a:rPr lang="uk-UA" sz="1400" b="0" noProof="0" dirty="0">
                          <a:solidFill>
                            <a:schemeClr val="bg1"/>
                          </a:solidFill>
                          <a:effectLst/>
                          <a:latin typeface="Aptos Display" panose="020B0004020202020204" pitchFamily="34" charset="0"/>
                        </a:rPr>
                        <a:t> </a:t>
                      </a:r>
                      <a:r>
                        <a:rPr lang="uk-UA" sz="1400" b="0" noProof="0" dirty="0">
                          <a:solidFill>
                            <a:schemeClr val="bg1"/>
                          </a:solidFill>
                          <a:latin typeface="Aptos Display" panose="020B0004020202020204" pitchFamily="34" charset="0"/>
                        </a:rPr>
                        <a:t>– </a:t>
                      </a:r>
                      <a:r>
                        <a:rPr lang="uk-UA" sz="1400" b="0" noProof="0" dirty="0">
                          <a:solidFill>
                            <a:schemeClr val="bg1"/>
                          </a:solidFill>
                          <a:effectLst/>
                          <a:latin typeface="Aptos Display" panose="020B0004020202020204" pitchFamily="34" charset="0"/>
                        </a:rPr>
                        <a:t>2;</a:t>
                      </a:r>
                    </a:p>
                    <a:p>
                      <a:pPr algn="l">
                        <a:lnSpc>
                          <a:spcPct val="100000"/>
                        </a:lnSpc>
                        <a:spcAft>
                          <a:spcPts val="800"/>
                        </a:spcAft>
                      </a:pPr>
                      <a:r>
                        <a:rPr lang="uk-UA" sz="1400" b="1" noProof="0" dirty="0">
                          <a:solidFill>
                            <a:schemeClr val="bg1"/>
                          </a:solidFill>
                          <a:effectLst/>
                          <a:latin typeface="Aptos Display" panose="020B0004020202020204" pitchFamily="34" charset="0"/>
                        </a:rPr>
                        <a:t>Кількість корпусів </a:t>
                      </a:r>
                      <a:r>
                        <a:rPr lang="uk-UA" sz="1400" b="0" noProof="0" dirty="0">
                          <a:solidFill>
                            <a:schemeClr val="bg1"/>
                          </a:solidFill>
                          <a:latin typeface="Aptos Display" panose="020B0004020202020204" pitchFamily="34" charset="0"/>
                        </a:rPr>
                        <a:t>– 1;</a:t>
                      </a:r>
                      <a:endParaRPr lang="uk-UA" sz="1400" b="0" noProof="0" dirty="0">
                        <a:solidFill>
                          <a:schemeClr val="bg1"/>
                        </a:solidFill>
                        <a:effectLst/>
                        <a:latin typeface="Aptos Display" panose="020B0004020202020204" pitchFamily="34"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lang="uk-UA" sz="1400" b="1" noProof="0" dirty="0">
                          <a:solidFill>
                            <a:schemeClr val="bg1"/>
                          </a:solidFill>
                          <a:latin typeface="Aptos Display" panose="020B0004020202020204" pitchFamily="34" charset="0"/>
                        </a:rPr>
                        <a:t>Кадастровий номер земельної ділянки: </a:t>
                      </a:r>
                      <a:r>
                        <a:rPr lang="uk-UA" sz="1400" b="0" i="0" noProof="0" dirty="0">
                          <a:solidFill>
                            <a:schemeClr val="bg1"/>
                          </a:solidFill>
                          <a:effectLst/>
                          <a:latin typeface="HeliosCondBlackC"/>
                        </a:rPr>
                        <a:t>1213500000:01:017:0010</a:t>
                      </a:r>
                    </a:p>
                    <a:p>
                      <a:pPr marL="0" marR="0" lvl="0" indent="0" algn="l" defTabSz="457200" rtl="0" eaLnBrk="1" fontAlgn="auto" latinLnBrk="0" hangingPunct="1">
                        <a:lnSpc>
                          <a:spcPct val="100000"/>
                        </a:lnSpc>
                        <a:spcBef>
                          <a:spcPts val="0"/>
                        </a:spcBef>
                        <a:spcAft>
                          <a:spcPts val="800"/>
                        </a:spcAft>
                        <a:buClrTx/>
                        <a:buSzTx/>
                        <a:buFont typeface="Arial" panose="020B0604020202020204" pitchFamily="34" charset="0"/>
                        <a:buNone/>
                        <a:tabLst/>
                        <a:defRPr/>
                      </a:pPr>
                      <a:r>
                        <a:rPr lang="uk-UA" sz="1400" b="1" noProof="0" dirty="0">
                          <a:solidFill>
                            <a:schemeClr val="bg1"/>
                          </a:solidFill>
                          <a:effectLst/>
                          <a:latin typeface="Aptos Display" panose="020B0004020202020204" pitchFamily="34" charset="0"/>
                        </a:rPr>
                        <a:t>Рік будівництва </a:t>
                      </a:r>
                      <a:r>
                        <a:rPr lang="uk-UA" sz="1400" b="1" noProof="0" dirty="0">
                          <a:solidFill>
                            <a:schemeClr val="bg1"/>
                          </a:solidFill>
                          <a:latin typeface="Aptos Display" panose="020B0004020202020204" pitchFamily="34" charset="0"/>
                        </a:rPr>
                        <a:t>–</a:t>
                      </a:r>
                      <a:r>
                        <a:rPr lang="uk-UA" sz="1400" noProof="0" dirty="0">
                          <a:solidFill>
                            <a:schemeClr val="bg1"/>
                          </a:solidFill>
                          <a:effectLst/>
                          <a:latin typeface="Aptos Display" panose="020B0004020202020204" pitchFamily="34" charset="0"/>
                        </a:rPr>
                        <a:t> 1965 рік;</a:t>
                      </a:r>
                    </a:p>
                    <a:p>
                      <a:pPr marL="0" marR="0" lvl="0" indent="0" algn="l" defTabSz="457200" rtl="0" eaLnBrk="1" fontAlgn="auto" latinLnBrk="0" hangingPunct="1">
                        <a:lnSpc>
                          <a:spcPct val="100000"/>
                        </a:lnSpc>
                        <a:spcBef>
                          <a:spcPts val="0"/>
                        </a:spcBef>
                        <a:spcAft>
                          <a:spcPts val="800"/>
                        </a:spcAft>
                        <a:buClrTx/>
                        <a:buSzTx/>
                        <a:buFont typeface="Arial" panose="020B0604020202020204" pitchFamily="34" charset="0"/>
                        <a:buNone/>
                        <a:tabLst/>
                        <a:defRPr/>
                      </a:pPr>
                      <a:r>
                        <a:rPr lang="uk-UA" sz="1400" b="1" noProof="0" dirty="0">
                          <a:solidFill>
                            <a:schemeClr val="bg1"/>
                          </a:solidFill>
                          <a:effectLst/>
                          <a:latin typeface="Aptos Display" panose="020B0004020202020204" pitchFamily="34" charset="0"/>
                        </a:rPr>
                        <a:t>Рік проведення останнього капітального ремонту </a:t>
                      </a:r>
                      <a:r>
                        <a:rPr lang="uk-UA" sz="1400" b="1" noProof="0" dirty="0">
                          <a:solidFill>
                            <a:schemeClr val="bg1"/>
                          </a:solidFill>
                          <a:latin typeface="Aptos Display" panose="020B0004020202020204" pitchFamily="34" charset="0"/>
                        </a:rPr>
                        <a:t>– </a:t>
                      </a:r>
                      <a:r>
                        <a:rPr lang="uk-UA" sz="1400" noProof="0" dirty="0">
                          <a:solidFill>
                            <a:schemeClr val="bg1"/>
                          </a:solidFill>
                          <a:effectLst/>
                          <a:latin typeface="Aptos Display" panose="020B0004020202020204" pitchFamily="34" charset="0"/>
                        </a:rPr>
                        <a:t>2011 рік</a:t>
                      </a:r>
                      <a:r>
                        <a:rPr lang="en-US" sz="1400" noProof="0" dirty="0">
                          <a:solidFill>
                            <a:schemeClr val="bg1"/>
                          </a:solidFill>
                          <a:effectLst/>
                          <a:latin typeface="Aptos Display" panose="020B0004020202020204" pitchFamily="34" charset="0"/>
                        </a:rPr>
                        <a:t>;</a:t>
                      </a:r>
                    </a:p>
                    <a:p>
                      <a:pPr marL="0" marR="0" lvl="0" indent="0" algn="l" defTabSz="457200" rtl="0" eaLnBrk="1" fontAlgn="auto" latinLnBrk="0" hangingPunct="1">
                        <a:lnSpc>
                          <a:spcPct val="100000"/>
                        </a:lnSpc>
                        <a:spcBef>
                          <a:spcPts val="0"/>
                        </a:spcBef>
                        <a:spcAft>
                          <a:spcPts val="800"/>
                        </a:spcAft>
                        <a:buClrTx/>
                        <a:buSzTx/>
                        <a:buFont typeface="Arial" panose="020B0604020202020204" pitchFamily="34" charset="0"/>
                        <a:buNone/>
                        <a:tabLst/>
                        <a:defRPr/>
                      </a:pPr>
                      <a:r>
                        <a:rPr lang="uk-UA" sz="1400" b="1" i="0" noProof="0" dirty="0">
                          <a:solidFill>
                            <a:schemeClr val="bg1"/>
                          </a:solidFill>
                          <a:effectLst/>
                          <a:latin typeface="Aptos Display" panose="020B0004020202020204" pitchFamily="34" charset="0"/>
                        </a:rPr>
                        <a:t>Клас наслідків </a:t>
                      </a:r>
                      <a:r>
                        <a:rPr lang="uk-UA" sz="1400" b="0" i="0" noProof="0" dirty="0">
                          <a:solidFill>
                            <a:schemeClr val="bg1"/>
                          </a:solidFill>
                          <a:effectLst/>
                          <a:latin typeface="Aptos Display" panose="020B0004020202020204" pitchFamily="34" charset="0"/>
                        </a:rPr>
                        <a:t>– СС2.</a:t>
                      </a:r>
                      <a:endParaRPr lang="uk-UA" sz="1400" b="0" i="0" noProof="0" dirty="0">
                        <a:solidFill>
                          <a:schemeClr val="bg1"/>
                        </a:solidFill>
                        <a:effectLst/>
                        <a:latin typeface="HeliosCondBlackC"/>
                      </a:endParaRPr>
                    </a:p>
                  </a:txBody>
                  <a:tcPr marL="17145" marR="17145" marT="0" marB="0" anchor="ctr"/>
                </a:tc>
                <a:extLst>
                  <a:ext uri="{0D108BD9-81ED-4DB2-BD59-A6C34878D82A}">
                    <a16:rowId xmlns:a16="http://schemas.microsoft.com/office/drawing/2014/main" val="3577931375"/>
                  </a:ext>
                </a:extLst>
              </a:tr>
              <a:tr h="1132820">
                <a:tc gridSpan="2">
                  <a:txBody>
                    <a:bodyPr/>
                    <a:lstStyle/>
                    <a:p>
                      <a:pPr algn="just"/>
                      <a:r>
                        <a:rPr lang="uk-UA" sz="1000" kern="1200" dirty="0">
                          <a:solidFill>
                            <a:schemeClr val="bg1"/>
                          </a:solidFill>
                          <a:effectLst/>
                          <a:latin typeface="+mn-lt"/>
                          <a:ea typeface="+mn-ea"/>
                          <a:cs typeface="+mn-cs"/>
                        </a:rPr>
                        <a:t>«Центр культури і дозвілля «ШАХТАР» фактично є обличчям міста, а також єдиним закладом для проведення міських заходів, культурного відпочинку, спілкування та організованого дозвілля мешканців громади. Однак, на сьогоднішній день, заклад є застарілим та потребує модернізації. </a:t>
                      </a:r>
                    </a:p>
                  </a:txBody>
                  <a:tcPr marL="17145" marR="17145" marT="0" marB="0" anchor="ctr"/>
                </a:tc>
                <a:tc hMerge="1">
                  <a:txBody>
                    <a:bodyPr/>
                    <a:lstStyle/>
                    <a:p>
                      <a:endParaRPr dirty="0"/>
                    </a:p>
                  </a:txBody>
                  <a:tcPr marL="17145" marR="17145" marT="0" marB="0" anchor="ctr"/>
                </a:tc>
                <a:extLst>
                  <a:ext uri="{0D108BD9-81ED-4DB2-BD59-A6C34878D82A}">
                    <a16:rowId xmlns:a16="http://schemas.microsoft.com/office/drawing/2014/main" val="1068807903"/>
                  </a:ext>
                </a:extLst>
              </a:tr>
            </a:tbl>
          </a:graphicData>
        </a:graphic>
      </p:graphicFrame>
      <p:sp>
        <p:nvSpPr>
          <p:cNvPr id="4" name="Загальна площа об’єкту 0 м2">
            <a:extLst>
              <a:ext uri="{FF2B5EF4-FFF2-40B4-BE49-F238E27FC236}">
                <a16:creationId xmlns:a16="http://schemas.microsoft.com/office/drawing/2014/main" id="{96DB617A-9211-4119-2768-954D4B1612D1}"/>
              </a:ext>
            </a:extLst>
          </p:cNvPr>
          <p:cNvSpPr txBox="1"/>
          <p:nvPr/>
        </p:nvSpPr>
        <p:spPr>
          <a:xfrm>
            <a:off x="7106096" y="1617770"/>
            <a:ext cx="4849684"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ЗАГАЛЬНА ІНФОРМАЦІЯ ПО ПРОЄКТУ</a:t>
            </a:r>
            <a:endParaRPr lang="uk-UA" sz="1600" b="1" baseline="31999" noProof="0" dirty="0">
              <a:solidFill>
                <a:schemeClr val="bg1"/>
              </a:solidFill>
            </a:endParaRPr>
          </a:p>
        </p:txBody>
      </p:sp>
    </p:spTree>
    <p:extLst>
      <p:ext uri="{BB962C8B-B14F-4D97-AF65-F5344CB8AC3E}">
        <p14:creationId xmlns:p14="http://schemas.microsoft.com/office/powerpoint/2010/main" val="426189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52901-9D71-2E47-6575-E2A5C397063C}"/>
            </a:ext>
          </a:extLst>
        </p:cNvPr>
        <p:cNvGrpSpPr/>
        <p:nvPr/>
      </p:nvGrpSpPr>
      <p:grpSpPr>
        <a:xfrm>
          <a:off x="0" y="0"/>
          <a:ext cx="0" cy="0"/>
          <a:chOff x="0" y="0"/>
          <a:chExt cx="0" cy="0"/>
        </a:xfrm>
      </p:grpSpPr>
      <p:pic>
        <p:nvPicPr>
          <p:cNvPr id="367" name="Ресурс 3.png" descr="Ресурс 3.png">
            <a:extLst>
              <a:ext uri="{FF2B5EF4-FFF2-40B4-BE49-F238E27FC236}">
                <a16:creationId xmlns:a16="http://schemas.microsoft.com/office/drawing/2014/main" id="{5FC820AC-AD35-D7E7-6AA9-F6464ABE518B}"/>
              </a:ext>
            </a:extLst>
          </p:cNvPr>
          <p:cNvPicPr>
            <a:picLocks noChangeAspect="1"/>
          </p:cNvPicPr>
          <p:nvPr/>
        </p:nvPicPr>
        <p:blipFill>
          <a:blip r:embed="rId3"/>
          <a:stretch>
            <a:fillRect/>
          </a:stretch>
        </p:blipFill>
        <p:spPr>
          <a:xfrm>
            <a:off x="0" y="0"/>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5E5F59FE-73B0-14FA-BA0B-2BBA9C1E73CB}"/>
              </a:ext>
            </a:extLst>
          </p:cNvPr>
          <p:cNvSpPr txBox="1"/>
          <p:nvPr/>
        </p:nvSpPr>
        <p:spPr>
          <a:xfrm>
            <a:off x="2754927" y="219190"/>
            <a:ext cx="6434793"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1650" noProof="0" dirty="0">
                <a:solidFill>
                  <a:srgbClr val="000000"/>
                </a:solidFill>
                <a:latin typeface="Times New Roman" panose="02020603050405020304" pitchFamily="18" charset="0"/>
              </a:rPr>
              <a:t>Реконструкція будівлі комунального закладу Тернівський міський центр культурі і дозвілля «ШАХТАР» (заплановано)</a:t>
            </a:r>
            <a:endParaRPr lang="uk-UA" sz="1650" noProof="0" dirty="0"/>
          </a:p>
        </p:txBody>
      </p:sp>
      <p:pic>
        <p:nvPicPr>
          <p:cNvPr id="371" name="Ресурс 1.png" descr="Ресурс 1.png">
            <a:extLst>
              <a:ext uri="{FF2B5EF4-FFF2-40B4-BE49-F238E27FC236}">
                <a16:creationId xmlns:a16="http://schemas.microsoft.com/office/drawing/2014/main" id="{45DD6B2B-7D97-4E21-8300-9167F88B5E7E}"/>
              </a:ext>
            </a:extLst>
          </p:cNvPr>
          <p:cNvPicPr>
            <a:picLocks noChangeAspect="1"/>
          </p:cNvPicPr>
          <p:nvPr/>
        </p:nvPicPr>
        <p:blipFill>
          <a:blip r:embed="rId4"/>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9F60E106-C39A-F65A-C87A-D9723F211D93}"/>
              </a:ext>
            </a:extLst>
          </p:cNvPr>
          <p:cNvSpPr/>
          <p:nvPr/>
        </p:nvSpPr>
        <p:spPr>
          <a:xfrm>
            <a:off x="6987945" y="1379221"/>
            <a:ext cx="4846320" cy="5196840"/>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1600" noProof="0" dirty="0">
              <a:solidFill>
                <a:schemeClr val="bg2">
                  <a:lumMod val="10000"/>
                </a:schemeClr>
              </a:solidFill>
            </a:endParaRPr>
          </a:p>
        </p:txBody>
      </p:sp>
      <p:pic>
        <p:nvPicPr>
          <p:cNvPr id="374" name="Изображение" descr="Изображение">
            <a:extLst>
              <a:ext uri="{FF2B5EF4-FFF2-40B4-BE49-F238E27FC236}">
                <a16:creationId xmlns:a16="http://schemas.microsoft.com/office/drawing/2014/main" id="{8F3F82CF-706A-3617-1A76-170F97CB6D3F}"/>
              </a:ext>
            </a:extLst>
          </p:cNvPr>
          <p:cNvPicPr>
            <a:picLocks noChangeAspect="1"/>
          </p:cNvPicPr>
          <p:nvPr/>
        </p:nvPicPr>
        <p:blipFill>
          <a:blip r:embed="rId5"/>
          <a:stretch>
            <a:fillRect/>
          </a:stretch>
        </p:blipFill>
        <p:spPr>
          <a:xfrm>
            <a:off x="1625339" y="481086"/>
            <a:ext cx="944015" cy="631184"/>
          </a:xfrm>
          <a:prstGeom prst="rect">
            <a:avLst/>
          </a:prstGeom>
          <a:ln w="25400">
            <a:miter lim="400000"/>
          </a:ln>
          <a:effectLst>
            <a:outerShdw blurRad="177800" dist="25400" dir="5400000" rotWithShape="0">
              <a:schemeClr val="accent1">
                <a:hueOff val="114395"/>
                <a:lumOff val="-24975"/>
              </a:schemeClr>
            </a:outerShdw>
          </a:effectLst>
        </p:spPr>
      </p:pic>
      <p:sp>
        <p:nvSpPr>
          <p:cNvPr id="381" name="Адреса об’єкту">
            <a:extLst>
              <a:ext uri="{FF2B5EF4-FFF2-40B4-BE49-F238E27FC236}">
                <a16:creationId xmlns:a16="http://schemas.microsoft.com/office/drawing/2014/main" id="{F0B08A3E-F0DC-CB5C-B974-6607F91B3A47}"/>
              </a:ext>
            </a:extLst>
          </p:cNvPr>
          <p:cNvSpPr txBox="1"/>
          <p:nvPr/>
        </p:nvSpPr>
        <p:spPr>
          <a:xfrm>
            <a:off x="2754927" y="1055512"/>
            <a:ext cx="3596759"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місто Тернівка, Дніпропетровська область, бульвар Шахтарської Слави, 1а</a:t>
            </a: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C701DE4C-1900-F7A2-2A37-CCC26D8811BD}"/>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pic>
        <p:nvPicPr>
          <p:cNvPr id="2" name="Ресурс 3.png" descr="Ресурс 3.png">
            <a:extLst>
              <a:ext uri="{FF2B5EF4-FFF2-40B4-BE49-F238E27FC236}">
                <a16:creationId xmlns:a16="http://schemas.microsoft.com/office/drawing/2014/main" id="{205E563D-932C-ECFD-E99B-1ABBE177C7E8}"/>
              </a:ext>
            </a:extLst>
          </p:cNvPr>
          <p:cNvPicPr>
            <a:picLocks noChangeAspect="1"/>
          </p:cNvPicPr>
          <p:nvPr/>
        </p:nvPicPr>
        <p:blipFill>
          <a:blip r:embed="rId3"/>
          <a:stretch>
            <a:fillRect/>
          </a:stretch>
        </p:blipFill>
        <p:spPr>
          <a:xfrm rot="10800000">
            <a:off x="10430562" y="3560588"/>
            <a:ext cx="1761438" cy="3297411"/>
          </a:xfrm>
          <a:prstGeom prst="rect">
            <a:avLst/>
          </a:prstGeom>
          <a:ln w="25400">
            <a:miter lim="400000"/>
          </a:ln>
        </p:spPr>
      </p:pic>
      <p:pic>
        <p:nvPicPr>
          <p:cNvPr id="4" name="Picture 10" descr="C:\Users\Администратор\Desktop\проект\ЗАЛ 1.jpg">
            <a:extLst>
              <a:ext uri="{FF2B5EF4-FFF2-40B4-BE49-F238E27FC236}">
                <a16:creationId xmlns:a16="http://schemas.microsoft.com/office/drawing/2014/main" id="{5F4B9750-5975-3F3D-7E03-DC23A258BC96}"/>
              </a:ext>
            </a:extLst>
          </p:cNvPr>
          <p:cNvPicPr>
            <a:picLocks noChangeAspect="1" noChangeArrowheads="1"/>
          </p:cNvPicPr>
          <p:nvPr/>
        </p:nvPicPr>
        <p:blipFill>
          <a:blip r:embed="rId6" cstate="print"/>
          <a:srcRect/>
          <a:stretch>
            <a:fillRect/>
          </a:stretch>
        </p:blipFill>
        <p:spPr bwMode="auto">
          <a:xfrm>
            <a:off x="586596" y="3771899"/>
            <a:ext cx="1889185" cy="1403949"/>
          </a:xfrm>
          <a:prstGeom prst="rect">
            <a:avLst/>
          </a:prstGeom>
          <a:noFill/>
        </p:spPr>
      </p:pic>
      <p:pic>
        <p:nvPicPr>
          <p:cNvPr id="5" name="Picture 9" descr="C:\Users\Администратор\Desktop\проект\ЗАЛ 2.jpg">
            <a:extLst>
              <a:ext uri="{FF2B5EF4-FFF2-40B4-BE49-F238E27FC236}">
                <a16:creationId xmlns:a16="http://schemas.microsoft.com/office/drawing/2014/main" id="{42D32252-E913-0E76-0FD2-EE411BDEB0F6}"/>
              </a:ext>
            </a:extLst>
          </p:cNvPr>
          <p:cNvPicPr>
            <a:picLocks noChangeAspect="1" noChangeArrowheads="1"/>
          </p:cNvPicPr>
          <p:nvPr/>
        </p:nvPicPr>
        <p:blipFill>
          <a:blip r:embed="rId7" cstate="print"/>
          <a:srcRect/>
          <a:stretch>
            <a:fillRect/>
          </a:stretch>
        </p:blipFill>
        <p:spPr bwMode="auto">
          <a:xfrm>
            <a:off x="588146" y="5173094"/>
            <a:ext cx="1887636" cy="1391607"/>
          </a:xfrm>
          <a:prstGeom prst="rect">
            <a:avLst/>
          </a:prstGeom>
          <a:noFill/>
        </p:spPr>
      </p:pic>
      <p:pic>
        <p:nvPicPr>
          <p:cNvPr id="6" name="Picture 8" descr="C:\Users\Администратор\Desktop\проект\3Д ВХОД 2.jpg">
            <a:extLst>
              <a:ext uri="{FF2B5EF4-FFF2-40B4-BE49-F238E27FC236}">
                <a16:creationId xmlns:a16="http://schemas.microsoft.com/office/drawing/2014/main" id="{42DD0BD8-E574-D518-BFD5-31A255494589}"/>
              </a:ext>
            </a:extLst>
          </p:cNvPr>
          <p:cNvPicPr>
            <a:picLocks noChangeAspect="1" noChangeArrowheads="1"/>
          </p:cNvPicPr>
          <p:nvPr/>
        </p:nvPicPr>
        <p:blipFill>
          <a:blip r:embed="rId8" cstate="print"/>
          <a:srcRect/>
          <a:stretch>
            <a:fillRect/>
          </a:stretch>
        </p:blipFill>
        <p:spPr bwMode="auto">
          <a:xfrm>
            <a:off x="2468880" y="5172074"/>
            <a:ext cx="1817370" cy="1394043"/>
          </a:xfrm>
          <a:prstGeom prst="rect">
            <a:avLst/>
          </a:prstGeom>
          <a:noFill/>
        </p:spPr>
      </p:pic>
      <p:pic>
        <p:nvPicPr>
          <p:cNvPr id="7" name="Picture 3" descr="C:\Users\Администратор\Desktop\проект\3Д ВХОД 4.jpg">
            <a:extLst>
              <a:ext uri="{FF2B5EF4-FFF2-40B4-BE49-F238E27FC236}">
                <a16:creationId xmlns:a16="http://schemas.microsoft.com/office/drawing/2014/main" id="{F2778135-AE3C-8EC5-90AE-02EE64D2D70E}"/>
              </a:ext>
            </a:extLst>
          </p:cNvPr>
          <p:cNvPicPr>
            <a:picLocks noChangeAspect="1" noChangeArrowheads="1"/>
          </p:cNvPicPr>
          <p:nvPr/>
        </p:nvPicPr>
        <p:blipFill>
          <a:blip r:embed="rId9" cstate="print"/>
          <a:srcRect/>
          <a:stretch>
            <a:fillRect/>
          </a:stretch>
        </p:blipFill>
        <p:spPr bwMode="auto">
          <a:xfrm>
            <a:off x="2474986" y="3764280"/>
            <a:ext cx="1808090" cy="1409700"/>
          </a:xfrm>
          <a:prstGeom prst="rect">
            <a:avLst/>
          </a:prstGeom>
          <a:noFill/>
        </p:spPr>
      </p:pic>
      <p:pic>
        <p:nvPicPr>
          <p:cNvPr id="8" name="Picture 5" descr="C:\Users\Администратор\Desktop\проект\3Д 1.jpg">
            <a:extLst>
              <a:ext uri="{FF2B5EF4-FFF2-40B4-BE49-F238E27FC236}">
                <a16:creationId xmlns:a16="http://schemas.microsoft.com/office/drawing/2014/main" id="{24CDC93C-2961-2120-728A-C4CF60E1001D}"/>
              </a:ext>
            </a:extLst>
          </p:cNvPr>
          <p:cNvPicPr>
            <a:picLocks noChangeAspect="1" noChangeArrowheads="1"/>
          </p:cNvPicPr>
          <p:nvPr/>
        </p:nvPicPr>
        <p:blipFill>
          <a:blip r:embed="rId10" cstate="print"/>
          <a:srcRect/>
          <a:stretch>
            <a:fillRect/>
          </a:stretch>
        </p:blipFill>
        <p:spPr bwMode="auto">
          <a:xfrm>
            <a:off x="586596" y="1670368"/>
            <a:ext cx="6182505" cy="2100262"/>
          </a:xfrm>
          <a:prstGeom prst="rect">
            <a:avLst/>
          </a:prstGeom>
          <a:noFill/>
        </p:spPr>
      </p:pic>
      <p:pic>
        <p:nvPicPr>
          <p:cNvPr id="9" name="Picture 6" descr="C:\Users\Администратор\Desktop\проект\3Д 2.jpg">
            <a:extLst>
              <a:ext uri="{FF2B5EF4-FFF2-40B4-BE49-F238E27FC236}">
                <a16:creationId xmlns:a16="http://schemas.microsoft.com/office/drawing/2014/main" id="{E5741A19-4B8D-316A-B73E-B96C6062A381}"/>
              </a:ext>
            </a:extLst>
          </p:cNvPr>
          <p:cNvPicPr>
            <a:picLocks noChangeAspect="1" noChangeArrowheads="1"/>
          </p:cNvPicPr>
          <p:nvPr/>
        </p:nvPicPr>
        <p:blipFill>
          <a:blip r:embed="rId11" cstate="print"/>
          <a:srcRect/>
          <a:stretch>
            <a:fillRect/>
          </a:stretch>
        </p:blipFill>
        <p:spPr bwMode="auto">
          <a:xfrm>
            <a:off x="4279900" y="3769744"/>
            <a:ext cx="2487613" cy="1402332"/>
          </a:xfrm>
          <a:prstGeom prst="rect">
            <a:avLst/>
          </a:prstGeom>
          <a:noFill/>
        </p:spPr>
      </p:pic>
      <p:sp>
        <p:nvSpPr>
          <p:cNvPr id="10" name="Прямоугольник">
            <a:extLst>
              <a:ext uri="{FF2B5EF4-FFF2-40B4-BE49-F238E27FC236}">
                <a16:creationId xmlns:a16="http://schemas.microsoft.com/office/drawing/2014/main" id="{D96025C9-C484-5388-8E43-3D2995C608F0}"/>
              </a:ext>
            </a:extLst>
          </p:cNvPr>
          <p:cNvSpPr/>
          <p:nvPr/>
        </p:nvSpPr>
        <p:spPr>
          <a:xfrm>
            <a:off x="4283817" y="5171517"/>
            <a:ext cx="2474171" cy="1395971"/>
          </a:xfrm>
          <a:prstGeom prst="rect">
            <a:avLst/>
          </a:prstGeom>
          <a:gradFill>
            <a:gsLst>
              <a:gs pos="0">
                <a:schemeClr val="accent1">
                  <a:lumOff val="16847"/>
                  <a:alpha val="0"/>
                </a:schemeClr>
              </a:gs>
              <a:gs pos="100000">
                <a:schemeClr val="accent1">
                  <a:lumOff val="16847"/>
                </a:schemeClr>
              </a:gs>
            </a:gsLst>
            <a:lin ang="10481116"/>
          </a:gradFill>
          <a:ln w="25400">
            <a:miter lim="400000"/>
          </a:ln>
        </p:spPr>
        <p:txBody>
          <a:bodyPr lIns="25400" tIns="25400" rIns="25400" bIns="25400" anchor="ctr"/>
          <a:lstStyle/>
          <a:p>
            <a:pPr algn="ctr" defTabSz="112395">
              <a:lnSpc>
                <a:spcPct val="140000"/>
              </a:lnSpc>
              <a:defRPr sz="2800" i="1" cap="all">
                <a:solidFill>
                  <a:schemeClr val="accent1">
                    <a:hueOff val="114395"/>
                    <a:lumOff val="-24975"/>
                  </a:schemeClr>
                </a:solidFill>
                <a:latin typeface="HeliosCondBlackC"/>
                <a:ea typeface="HeliosCondBlackC"/>
                <a:cs typeface="HeliosCondBlackC"/>
                <a:sym typeface="HeliosCondBlackC"/>
              </a:defRPr>
            </a:pPr>
            <a:r>
              <a:rPr lang="uk-UA" sz="1400" noProof="0" dirty="0"/>
              <a:t>Основні види робіт:</a:t>
            </a:r>
          </a:p>
          <a:p>
            <a:pPr indent="90011" algn="just"/>
            <a:r>
              <a:rPr lang="uk-UA" sz="1400" noProof="0" dirty="0">
                <a:latin typeface="Times New Roman" panose="02020603050405020304" pitchFamily="18" charset="0"/>
              </a:rPr>
              <a:t>- монтаж та демонтаж будівлі</a:t>
            </a:r>
          </a:p>
          <a:p>
            <a:pPr indent="90011" algn="just"/>
            <a:r>
              <a:rPr lang="uk-UA" sz="1400" noProof="0" dirty="0">
                <a:latin typeface="Times New Roman" panose="02020603050405020304" pitchFamily="18" charset="0"/>
              </a:rPr>
              <a:t>- електромонтажні роботи.</a:t>
            </a:r>
            <a:endParaRPr lang="uk-UA" sz="1400" noProof="0" dirty="0"/>
          </a:p>
          <a:p>
            <a:pPr indent="90011" algn="just"/>
            <a:r>
              <a:rPr lang="uk-UA" sz="1400" noProof="0" dirty="0">
                <a:latin typeface="Times New Roman" panose="02020603050405020304" pitchFamily="18" charset="0"/>
              </a:rPr>
              <a:t>- внутрішні роботи.</a:t>
            </a:r>
            <a:endParaRPr lang="uk-UA" sz="1400" noProof="0" dirty="0"/>
          </a:p>
          <a:p>
            <a:pPr indent="90011" algn="just"/>
            <a:r>
              <a:rPr lang="uk-UA" sz="1400" noProof="0" dirty="0">
                <a:latin typeface="Times New Roman" panose="02020603050405020304" pitchFamily="18" charset="0"/>
              </a:rPr>
              <a:t>- утеплювальні роботи.</a:t>
            </a:r>
            <a:endParaRPr lang="uk-UA" sz="1400" noProof="0" dirty="0"/>
          </a:p>
        </p:txBody>
      </p:sp>
      <p:graphicFrame>
        <p:nvGraphicFramePr>
          <p:cNvPr id="11" name="Таблиця 3">
            <a:extLst>
              <a:ext uri="{FF2B5EF4-FFF2-40B4-BE49-F238E27FC236}">
                <a16:creationId xmlns:a16="http://schemas.microsoft.com/office/drawing/2014/main" id="{39C7CB61-6566-67D5-5805-CF3F87B6297D}"/>
              </a:ext>
            </a:extLst>
          </p:cNvPr>
          <p:cNvGraphicFramePr>
            <a:graphicFrameLocks noGrp="1"/>
          </p:cNvGraphicFramePr>
          <p:nvPr>
            <p:extLst>
              <p:ext uri="{D42A27DB-BD31-4B8C-83A1-F6EECF244321}">
                <p14:modId xmlns:p14="http://schemas.microsoft.com/office/powerpoint/2010/main" val="370394080"/>
              </p:ext>
            </p:extLst>
          </p:nvPr>
        </p:nvGraphicFramePr>
        <p:xfrm>
          <a:off x="6985635" y="1543050"/>
          <a:ext cx="4983480" cy="4083463"/>
        </p:xfrm>
        <a:graphic>
          <a:graphicData uri="http://schemas.openxmlformats.org/drawingml/2006/table">
            <a:tbl>
              <a:tblPr firstRow="1" firstCol="1" bandRow="1">
                <a:tableStyleId>{5940675A-B579-460E-94D1-54222C63F5DA}</a:tableStyleId>
              </a:tblPr>
              <a:tblGrid>
                <a:gridCol w="1425239">
                  <a:extLst>
                    <a:ext uri="{9D8B030D-6E8A-4147-A177-3AD203B41FA5}">
                      <a16:colId xmlns:a16="http://schemas.microsoft.com/office/drawing/2014/main" val="59010445"/>
                    </a:ext>
                  </a:extLst>
                </a:gridCol>
                <a:gridCol w="3558241">
                  <a:extLst>
                    <a:ext uri="{9D8B030D-6E8A-4147-A177-3AD203B41FA5}">
                      <a16:colId xmlns:a16="http://schemas.microsoft.com/office/drawing/2014/main" val="2876048385"/>
                    </a:ext>
                  </a:extLst>
                </a:gridCol>
              </a:tblGrid>
              <a:tr h="1220586">
                <a:tc>
                  <a:txBody>
                    <a:bodyPr/>
                    <a:lstStyle/>
                    <a:p>
                      <a:pPr>
                        <a:lnSpc>
                          <a:spcPct val="107000"/>
                        </a:lnSpc>
                        <a:spcAft>
                          <a:spcPts val="800"/>
                        </a:spcAft>
                      </a:pPr>
                      <a:endParaRPr lang="uk-UA" sz="1000" noProof="0" dirty="0">
                        <a:solidFill>
                          <a:schemeClr val="bg1"/>
                        </a:solidFill>
                        <a:effectLst/>
                      </a:endParaRPr>
                    </a:p>
                    <a:p>
                      <a:pPr>
                        <a:lnSpc>
                          <a:spcPct val="107000"/>
                        </a:lnSpc>
                        <a:spcAft>
                          <a:spcPts val="800"/>
                        </a:spcAft>
                      </a:pPr>
                      <a:r>
                        <a:rPr lang="uk-UA" sz="1100" b="1" noProof="0" dirty="0">
                          <a:solidFill>
                            <a:schemeClr val="bg1"/>
                          </a:solidFill>
                          <a:effectLst/>
                        </a:rPr>
                        <a:t>3агальні характеристики проекту ПІСЛЯ (зокрема)</a:t>
                      </a:r>
                    </a:p>
                    <a:p>
                      <a:pPr>
                        <a:lnSpc>
                          <a:spcPct val="107000"/>
                        </a:lnSpc>
                        <a:spcAft>
                          <a:spcPts val="800"/>
                        </a:spcAft>
                      </a:pPr>
                      <a:endParaRPr lang="uk-UA" sz="8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algn="l">
                        <a:lnSpc>
                          <a:spcPct val="107000"/>
                        </a:lnSpc>
                        <a:spcAft>
                          <a:spcPts val="800"/>
                        </a:spcAft>
                      </a:pPr>
                      <a:r>
                        <a:rPr lang="uk-UA" sz="1000" b="1" noProof="0" dirty="0">
                          <a:solidFill>
                            <a:schemeClr val="bg1"/>
                          </a:solidFill>
                          <a:effectLst/>
                        </a:rPr>
                        <a:t>Загальна площа об</a:t>
                      </a:r>
                      <a:r>
                        <a:rPr lang="en-US" sz="1000" b="1" noProof="0" dirty="0">
                          <a:solidFill>
                            <a:schemeClr val="bg1"/>
                          </a:solidFill>
                          <a:effectLst/>
                        </a:rPr>
                        <a:t>’</a:t>
                      </a:r>
                      <a:r>
                        <a:rPr lang="uk-UA" sz="1000" b="1" noProof="0" dirty="0">
                          <a:solidFill>
                            <a:schemeClr val="bg1"/>
                          </a:solidFill>
                          <a:effectLst/>
                        </a:rPr>
                        <a:t>єкту – </a:t>
                      </a:r>
                      <a:r>
                        <a:rPr lang="uk-UA" sz="1000" b="0" i="0" cap="all" noProof="0" dirty="0">
                          <a:solidFill>
                            <a:schemeClr val="bg1"/>
                          </a:solidFill>
                          <a:sym typeface="HeliosCondBlackC"/>
                        </a:rPr>
                        <a:t>1528,3 </a:t>
                      </a:r>
                      <a:r>
                        <a:rPr lang="uk-UA" sz="1000" b="0" noProof="0" dirty="0">
                          <a:solidFill>
                            <a:schemeClr val="bg1"/>
                          </a:solidFill>
                          <a:latin typeface="+mn-lt"/>
                          <a:cs typeface="Times New Roman" panose="02020603050405020304" pitchFamily="18" charset="0"/>
                        </a:rPr>
                        <a:t>м²</a:t>
                      </a:r>
                      <a:r>
                        <a:rPr lang="en-US" sz="1000" b="0" noProof="0" dirty="0">
                          <a:solidFill>
                            <a:schemeClr val="bg1"/>
                          </a:solidFill>
                          <a:latin typeface="+mn-lt"/>
                          <a:cs typeface="Times New Roman" panose="02020603050405020304" pitchFamily="18" charset="0"/>
                        </a:rPr>
                        <a:t>;</a:t>
                      </a:r>
                      <a:endParaRPr lang="uk-UA" sz="1000" b="0" i="0" noProof="0" dirty="0">
                        <a:solidFill>
                          <a:schemeClr val="bg1"/>
                        </a:solidFill>
                        <a:effectLst/>
                        <a:latin typeface="+mn-lt"/>
                      </a:endParaRPr>
                    </a:p>
                    <a:p>
                      <a:pPr algn="l">
                        <a:lnSpc>
                          <a:spcPct val="107000"/>
                        </a:lnSpc>
                        <a:spcAft>
                          <a:spcPts val="800"/>
                        </a:spcAft>
                      </a:pPr>
                      <a:r>
                        <a:rPr lang="uk-UA" sz="1000" b="1" noProof="0" dirty="0">
                          <a:solidFill>
                            <a:schemeClr val="bg1"/>
                          </a:solidFill>
                          <a:effectLst/>
                        </a:rPr>
                        <a:t>Проєктна потужність – </a:t>
                      </a:r>
                      <a:r>
                        <a:rPr lang="uk-UA" sz="1000" b="0" noProof="0" dirty="0">
                          <a:solidFill>
                            <a:schemeClr val="bg1"/>
                          </a:solidFill>
                          <a:effectLst/>
                        </a:rPr>
                        <a:t>772 осіб</a:t>
                      </a:r>
                      <a:r>
                        <a:rPr lang="en-US" sz="1000" b="0" noProof="0" dirty="0">
                          <a:solidFill>
                            <a:schemeClr val="bg1"/>
                          </a:solidFill>
                          <a:effectLst/>
                        </a:rPr>
                        <a:t>/</a:t>
                      </a:r>
                      <a:r>
                        <a:rPr lang="uk-UA" sz="1000" b="0" noProof="0" dirty="0">
                          <a:solidFill>
                            <a:schemeClr val="bg1"/>
                          </a:solidFill>
                          <a:effectLst/>
                        </a:rPr>
                        <a:t>добу</a:t>
                      </a:r>
                      <a:r>
                        <a:rPr lang="en-US" sz="1000" b="0" noProof="0" dirty="0">
                          <a:solidFill>
                            <a:schemeClr val="bg1"/>
                          </a:solidFill>
                          <a:effectLst/>
                        </a:rPr>
                        <a:t>;</a:t>
                      </a:r>
                      <a:endParaRPr lang="uk-UA" sz="1000" b="0" noProof="0" dirty="0">
                        <a:solidFill>
                          <a:schemeClr val="bg1"/>
                        </a:solidFill>
                        <a:effectLst/>
                      </a:endParaRPr>
                    </a:p>
                    <a:p>
                      <a:pPr algn="l">
                        <a:lnSpc>
                          <a:spcPct val="107000"/>
                        </a:lnSpc>
                        <a:spcAft>
                          <a:spcPts val="800"/>
                        </a:spcAft>
                      </a:pPr>
                      <a:r>
                        <a:rPr lang="uk-UA" sz="1000" b="1" noProof="0" dirty="0">
                          <a:solidFill>
                            <a:schemeClr val="bg1"/>
                          </a:solidFill>
                          <a:effectLst/>
                        </a:rPr>
                        <a:t>Кількість поверхів – </a:t>
                      </a:r>
                      <a:r>
                        <a:rPr lang="uk-UA" sz="1000" b="0" noProof="0" dirty="0">
                          <a:solidFill>
                            <a:schemeClr val="bg1"/>
                          </a:solidFill>
                          <a:effectLst/>
                        </a:rPr>
                        <a:t>2</a:t>
                      </a:r>
                      <a:r>
                        <a:rPr lang="en-US" sz="1000" b="0" noProof="0" dirty="0">
                          <a:solidFill>
                            <a:schemeClr val="bg1"/>
                          </a:solidFill>
                          <a:effectLst/>
                        </a:rPr>
                        <a:t>;</a:t>
                      </a:r>
                      <a:endParaRPr lang="uk-UA" sz="1000" b="0" noProof="0" dirty="0">
                        <a:solidFill>
                          <a:schemeClr val="bg1"/>
                        </a:solidFill>
                        <a:effectLst/>
                      </a:endParaRPr>
                    </a:p>
                    <a:p>
                      <a:pPr algn="l">
                        <a:lnSpc>
                          <a:spcPct val="107000"/>
                        </a:lnSpc>
                        <a:spcAft>
                          <a:spcPts val="800"/>
                        </a:spcAft>
                      </a:pPr>
                      <a:r>
                        <a:rPr lang="uk-UA" sz="1000" b="1" noProof="0" dirty="0">
                          <a:solidFill>
                            <a:schemeClr val="bg1"/>
                          </a:solidFill>
                          <a:effectLst/>
                        </a:rPr>
                        <a:t>Кількість корпусів –</a:t>
                      </a:r>
                      <a:r>
                        <a:rPr lang="uk-UA" sz="1000" noProof="0" dirty="0">
                          <a:solidFill>
                            <a:schemeClr val="bg1"/>
                          </a:solidFill>
                          <a:effectLst/>
                        </a:rPr>
                        <a:t> 1</a:t>
                      </a:r>
                      <a:r>
                        <a:rPr lang="en-US" sz="1000" noProof="0" dirty="0">
                          <a:solidFill>
                            <a:schemeClr val="bg1"/>
                          </a:solidFill>
                          <a:effectLst/>
                        </a:rPr>
                        <a:t>.</a:t>
                      </a:r>
                      <a:endParaRPr lang="uk-UA" sz="8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nchor="ctr"/>
                </a:tc>
                <a:extLst>
                  <a:ext uri="{0D108BD9-81ED-4DB2-BD59-A6C34878D82A}">
                    <a16:rowId xmlns:a16="http://schemas.microsoft.com/office/drawing/2014/main" val="3577931375"/>
                  </a:ext>
                </a:extLst>
              </a:tr>
              <a:tr h="575148">
                <a:tc gridSpan="2">
                  <a:txBody>
                    <a:bodyPr/>
                    <a:lstStyle/>
                    <a:p>
                      <a:pPr algn="l">
                        <a:lnSpc>
                          <a:spcPct val="107000"/>
                        </a:lnSpc>
                        <a:spcAft>
                          <a:spcPts val="800"/>
                        </a:spcAft>
                      </a:pPr>
                      <a:r>
                        <a:rPr lang="uk-UA" sz="1000" noProof="0" dirty="0">
                          <a:solidFill>
                            <a:schemeClr val="bg1"/>
                          </a:solidFill>
                          <a:effectLst/>
                        </a:rPr>
                        <a:t>Кількість потенційних користувачів – 30 тис.осіб, в тому числі: </a:t>
                      </a:r>
                    </a:p>
                    <a:p>
                      <a:pPr marL="171450" indent="-171450" algn="l">
                        <a:lnSpc>
                          <a:spcPct val="100000"/>
                        </a:lnSpc>
                        <a:spcAft>
                          <a:spcPts val="0"/>
                        </a:spcAft>
                        <a:buFont typeface="Arial" panose="020B0604020202020204" pitchFamily="34" charset="0"/>
                        <a:buChar char="•"/>
                      </a:pPr>
                      <a:r>
                        <a:rPr lang="uk-UA" sz="1000" noProof="0" dirty="0">
                          <a:solidFill>
                            <a:schemeClr val="bg1"/>
                          </a:solidFill>
                          <a:effectLst/>
                        </a:rPr>
                        <a:t>23 тис.осіб – місцеві мешканці</a:t>
                      </a:r>
                      <a:r>
                        <a:rPr lang="en-US" sz="1000" noProof="0" dirty="0">
                          <a:solidFill>
                            <a:schemeClr val="bg1"/>
                          </a:solidFill>
                          <a:effectLst/>
                        </a:rPr>
                        <a:t>;</a:t>
                      </a:r>
                      <a:r>
                        <a:rPr lang="uk-UA" sz="1000" noProof="0" dirty="0">
                          <a:solidFill>
                            <a:schemeClr val="bg1"/>
                          </a:solidFill>
                          <a:effectLst/>
                        </a:rPr>
                        <a:t> </a:t>
                      </a:r>
                    </a:p>
                    <a:p>
                      <a:pPr marL="171450" indent="-171450" algn="l">
                        <a:lnSpc>
                          <a:spcPct val="100000"/>
                        </a:lnSpc>
                        <a:spcAft>
                          <a:spcPts val="800"/>
                        </a:spcAft>
                        <a:buFont typeface="Arial" panose="020B0604020202020204" pitchFamily="34" charset="0"/>
                        <a:buChar char="•"/>
                      </a:pPr>
                      <a:r>
                        <a:rPr lang="uk-UA" sz="1000" noProof="0" dirty="0">
                          <a:solidFill>
                            <a:schemeClr val="bg1"/>
                          </a:solidFill>
                          <a:effectLst/>
                        </a:rPr>
                        <a:t>7</a:t>
                      </a:r>
                      <a:r>
                        <a:rPr lang="en-US" sz="1000" noProof="0" dirty="0">
                          <a:solidFill>
                            <a:schemeClr val="bg1"/>
                          </a:solidFill>
                          <a:effectLst/>
                        </a:rPr>
                        <a:t> </a:t>
                      </a:r>
                      <a:r>
                        <a:rPr lang="uk-UA" sz="1000" noProof="0" dirty="0">
                          <a:solidFill>
                            <a:schemeClr val="bg1"/>
                          </a:solidFill>
                          <a:effectLst/>
                        </a:rPr>
                        <a:t>тис.осіб  – внутрішньо-переміщені особи.</a:t>
                      </a:r>
                      <a:endParaRPr lang="uk-UA" sz="800" noProof="0" dirty="0">
                        <a:solidFill>
                          <a:schemeClr val="bg1"/>
                        </a:solidFill>
                        <a:effectLst/>
                        <a:latin typeface="Calibri" panose="020F0502020204030204" pitchFamily="34" charset="0"/>
                        <a:cs typeface="Times New Roman" panose="02020603050405020304" pitchFamily="18" charset="0"/>
                      </a:endParaRPr>
                    </a:p>
                  </a:txBody>
                  <a:tcPr marL="17145" marR="17145" marT="0" marB="0"/>
                </a:tc>
                <a:tc hMerge="1">
                  <a:txBody>
                    <a:bodyPr/>
                    <a:lstStyle/>
                    <a:p>
                      <a:pPr algn="ctr">
                        <a:lnSpc>
                          <a:spcPct val="107000"/>
                        </a:lnSpc>
                        <a:spcAft>
                          <a:spcPts val="800"/>
                        </a:spcAft>
                      </a:pPr>
                      <a:r>
                        <a:rPr lang="uk-UA" sz="4000" dirty="0">
                          <a:effectLst/>
                        </a:rPr>
                        <a:t> </a:t>
                      </a:r>
                      <a:endParaRPr lang="uk-UA"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2164887"/>
                  </a:ext>
                </a:extLst>
              </a:tr>
              <a:tr h="132848">
                <a:tc gridSpan="2">
                  <a:txBody>
                    <a:bodyPr/>
                    <a:lstStyle/>
                    <a:p>
                      <a:pPr algn="just"/>
                      <a:endParaRPr lang="uk-UA" sz="8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hMerge="1">
                  <a:txBody>
                    <a:bodyPr/>
                    <a:lstStyle/>
                    <a:p>
                      <a:pPr>
                        <a:lnSpc>
                          <a:spcPct val="107000"/>
                        </a:lnSpc>
                      </a:pPr>
                      <a:endParaRPr lang="uk-UA" sz="32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0827686"/>
                  </a:ext>
                </a:extLst>
              </a:tr>
              <a:tr h="2154881">
                <a:tc>
                  <a:txBody>
                    <a:bodyPr/>
                    <a:lstStyle/>
                    <a:p>
                      <a:pPr algn="l">
                        <a:lnSpc>
                          <a:spcPct val="107000"/>
                        </a:lnSpc>
                        <a:spcAft>
                          <a:spcPts val="800"/>
                        </a:spcAft>
                      </a:pPr>
                      <a:r>
                        <a:rPr lang="uk-UA" sz="1000" noProof="0" dirty="0">
                          <a:solidFill>
                            <a:schemeClr val="bg1"/>
                          </a:solidFill>
                          <a:effectLst/>
                        </a:rPr>
                        <a:t>Очікувані результати</a:t>
                      </a:r>
                      <a:endParaRPr lang="uk-UA" sz="8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algn="just"/>
                      <a:r>
                        <a:rPr lang="uk-UA" sz="1000" b="0" i="0" u="none" strike="noStrike" cap="none" spc="0" baseline="0" noProof="0" dirty="0">
                          <a:solidFill>
                            <a:schemeClr val="bg1"/>
                          </a:solidFill>
                          <a:uFillTx/>
                          <a:latin typeface="+mn-lt"/>
                          <a:ea typeface="+mn-ea"/>
                          <a:cs typeface="+mn-cs"/>
                          <a:sym typeface="Helvetica Neue"/>
                        </a:rPr>
                        <a:t>- Залучення різних верст населення до участі в суспільному житті громади;</a:t>
                      </a:r>
                    </a:p>
                    <a:p>
                      <a:pPr algn="just"/>
                      <a:r>
                        <a:rPr lang="uk-UA" sz="1000" b="0" i="0" u="none" strike="noStrike" cap="none" spc="0" baseline="0" noProof="0" dirty="0">
                          <a:solidFill>
                            <a:schemeClr val="bg1"/>
                          </a:solidFill>
                          <a:uFillTx/>
                          <a:latin typeface="+mn-lt"/>
                          <a:ea typeface="+mn-ea"/>
                          <a:cs typeface="+mn-cs"/>
                          <a:sym typeface="Helvetica Neue"/>
                        </a:rPr>
                        <a:t>- Формування безпечних санітарно-гігієнічних умов для перебування відвідувачів та працівників закладу культури;</a:t>
                      </a:r>
                    </a:p>
                    <a:p>
                      <a:pPr algn="just"/>
                      <a:r>
                        <a:rPr lang="uk-UA" sz="1000" b="0" i="0" u="none" strike="noStrike" cap="none" spc="0" baseline="0" noProof="0" dirty="0">
                          <a:solidFill>
                            <a:schemeClr val="bg1"/>
                          </a:solidFill>
                          <a:uFillTx/>
                          <a:latin typeface="+mn-lt"/>
                          <a:ea typeface="+mn-ea"/>
                          <a:cs typeface="+mn-cs"/>
                          <a:sym typeface="Helvetica Neue"/>
                        </a:rPr>
                        <a:t>- Створення належних умов для культурного розвитку мешканців громади, забезпечення зайнятості дітей та молоді, розвиток та розкриття їх талантів і здібностей, збереження та поширення місцевих традицій та звичаїв проведення культурно-патріотичної роботи, особливо серед молодого покоління;</a:t>
                      </a:r>
                    </a:p>
                    <a:p>
                      <a:pPr algn="just"/>
                      <a:r>
                        <a:rPr lang="uk-UA" sz="1000" b="0" i="0" u="none" strike="noStrike" cap="none" spc="0" baseline="0" noProof="0" dirty="0">
                          <a:solidFill>
                            <a:schemeClr val="bg1"/>
                          </a:solidFill>
                          <a:uFillTx/>
                          <a:latin typeface="+mn-lt"/>
                          <a:ea typeface="+mn-ea"/>
                          <a:cs typeface="+mn-cs"/>
                          <a:sym typeface="Helvetica Neue"/>
                        </a:rPr>
                        <a:t>- Створення сприятливих умов для дозвілля людей з обмеженими можливостями щодо проведення дозвілля та зайняття гурткової діяльністю.</a:t>
                      </a:r>
                    </a:p>
                  </a:txBody>
                  <a:tcPr marL="17145" marR="17145" marT="0" marB="0"/>
                </a:tc>
                <a:extLst>
                  <a:ext uri="{0D108BD9-81ED-4DB2-BD59-A6C34878D82A}">
                    <a16:rowId xmlns:a16="http://schemas.microsoft.com/office/drawing/2014/main" val="1902817008"/>
                  </a:ext>
                </a:extLst>
              </a:tr>
            </a:tbl>
          </a:graphicData>
        </a:graphic>
      </p:graphicFrame>
      <p:sp>
        <p:nvSpPr>
          <p:cNvPr id="13" name="Загальна кошторисна вартість 0 млн грн…">
            <a:extLst>
              <a:ext uri="{FF2B5EF4-FFF2-40B4-BE49-F238E27FC236}">
                <a16:creationId xmlns:a16="http://schemas.microsoft.com/office/drawing/2014/main" id="{48794C6C-7439-FC0D-E893-5A8E6C0FB5F6}"/>
              </a:ext>
            </a:extLst>
          </p:cNvPr>
          <p:cNvSpPr txBox="1"/>
          <p:nvPr/>
        </p:nvSpPr>
        <p:spPr>
          <a:xfrm>
            <a:off x="6978770" y="5616587"/>
            <a:ext cx="5213230" cy="5084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b="1" noProof="0" dirty="0">
                <a:solidFill>
                  <a:schemeClr val="bg1"/>
                </a:solidFill>
                <a:latin typeface="Bookman Old Style" panose="02050604050505020204" pitchFamily="18" charset="0"/>
              </a:rPr>
              <a:t>Приблизна кошторисна вартість: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cap="all" noProof="0" dirty="0">
                <a:solidFill>
                  <a:schemeClr val="bg1"/>
                </a:solidFill>
                <a:latin typeface="Bookman Old Style" panose="02050604050505020204" pitchFamily="18" charset="0"/>
                <a:cs typeface="Arial" panose="020B0604020202020204" pitchFamily="34" charset="0"/>
                <a:sym typeface="HeliosCondBlackC"/>
              </a:rPr>
              <a:t>34 544,01</a:t>
            </a:r>
            <a:r>
              <a:rPr lang="uk-UA" sz="1400" noProof="0" dirty="0">
                <a:solidFill>
                  <a:schemeClr val="bg1"/>
                </a:solidFill>
                <a:latin typeface="Bookman Old Style" panose="02050604050505020204" pitchFamily="18" charset="0"/>
                <a:cs typeface="Arial" panose="020B0604020202020204" pitchFamily="34" charset="0"/>
              </a:rPr>
              <a:t> тис. грн</a:t>
            </a:r>
            <a:r>
              <a:rPr lang="uk-UA" sz="1400" dirty="0">
                <a:solidFill>
                  <a:schemeClr val="bg1"/>
                </a:solidFill>
                <a:latin typeface="Bookman Old Style" panose="02050604050505020204" pitchFamily="18" charset="0"/>
                <a:cs typeface="Arial" panose="020B0604020202020204" pitchFamily="34" charset="0"/>
              </a:rPr>
              <a:t> </a:t>
            </a:r>
            <a:endParaRPr lang="uk-UA" sz="1400" noProof="0" dirty="0">
              <a:solidFill>
                <a:schemeClr val="bg1"/>
              </a:solidFill>
              <a:latin typeface="Bookman Old Style" panose="02050604050505020204" pitchFamily="18" charset="0"/>
              <a:cs typeface="Arial" panose="020B0604020202020204" pitchFamily="34" charset="0"/>
            </a:endParaRPr>
          </a:p>
        </p:txBody>
      </p:sp>
      <p:sp>
        <p:nvSpPr>
          <p:cNvPr id="14" name="Загальна кошторисна вартість 0 млн грн…">
            <a:extLst>
              <a:ext uri="{FF2B5EF4-FFF2-40B4-BE49-F238E27FC236}">
                <a16:creationId xmlns:a16="http://schemas.microsoft.com/office/drawing/2014/main" id="{872E9461-8B25-F880-230F-CC654E5B0348}"/>
              </a:ext>
            </a:extLst>
          </p:cNvPr>
          <p:cNvSpPr txBox="1"/>
          <p:nvPr/>
        </p:nvSpPr>
        <p:spPr>
          <a:xfrm>
            <a:off x="6978770" y="6088829"/>
            <a:ext cx="5213230" cy="51116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b="1" noProof="0" dirty="0">
                <a:solidFill>
                  <a:schemeClr val="bg1"/>
                </a:solidFill>
                <a:latin typeface="Bookman Old Style" panose="02050604050505020204" pitchFamily="18" charset="0"/>
              </a:rPr>
              <a:t>Термін реалізації: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400" cap="all" noProof="0" dirty="0">
                <a:solidFill>
                  <a:schemeClr val="bg1"/>
                </a:solidFill>
                <a:latin typeface="Bookman Old Style" panose="02050604050505020204" pitchFamily="18" charset="0"/>
                <a:cs typeface="Arial" panose="020B0604020202020204" pitchFamily="34" charset="0"/>
                <a:sym typeface="HeliosCondBlackC"/>
              </a:rPr>
              <a:t>16 місяців</a:t>
            </a:r>
            <a:endParaRPr lang="uk-UA" sz="1400" noProof="0" dirty="0">
              <a:solidFill>
                <a:schemeClr val="bg1"/>
              </a:solidFill>
              <a:latin typeface="Bookman Old Style" panose="02050604050505020204" pitchFamily="18" charset="0"/>
              <a:cs typeface="Arial" panose="020B0604020202020204" pitchFamily="34" charset="0"/>
            </a:endParaRPr>
          </a:p>
        </p:txBody>
      </p:sp>
      <p:sp>
        <p:nvSpPr>
          <p:cNvPr id="3" name="Загальна площа об’єкту 0 м2">
            <a:extLst>
              <a:ext uri="{FF2B5EF4-FFF2-40B4-BE49-F238E27FC236}">
                <a16:creationId xmlns:a16="http://schemas.microsoft.com/office/drawing/2014/main" id="{DD319D3C-30A1-C5B3-03A6-C88FB3B57991}"/>
              </a:ext>
            </a:extLst>
          </p:cNvPr>
          <p:cNvSpPr txBox="1"/>
          <p:nvPr/>
        </p:nvSpPr>
        <p:spPr>
          <a:xfrm>
            <a:off x="703066" y="6560304"/>
            <a:ext cx="5907284" cy="212879"/>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r>
              <a:rPr lang="uk-UA" sz="1050" b="1" noProof="0" dirty="0">
                <a:solidFill>
                  <a:schemeClr val="bg1"/>
                </a:solidFill>
                <a:latin typeface="Aptos Display" panose="020B0004020202020204" pitchFamily="34" charset="0"/>
              </a:rPr>
              <a:t>Проєктний вигляд об’єкту після завершення реконструкції*</a:t>
            </a:r>
          </a:p>
        </p:txBody>
      </p:sp>
    </p:spTree>
    <p:extLst>
      <p:ext uri="{BB962C8B-B14F-4D97-AF65-F5344CB8AC3E}">
        <p14:creationId xmlns:p14="http://schemas.microsoft.com/office/powerpoint/2010/main" val="3412999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22FF6-3C67-9420-C7C5-6CAC43A7A9C3}"/>
            </a:ext>
          </a:extLst>
        </p:cNvPr>
        <p:cNvGrpSpPr/>
        <p:nvPr/>
      </p:nvGrpSpPr>
      <p:grpSpPr>
        <a:xfrm>
          <a:off x="0" y="0"/>
          <a:ext cx="0" cy="0"/>
          <a:chOff x="0" y="0"/>
          <a:chExt cx="0" cy="0"/>
        </a:xfrm>
      </p:grpSpPr>
      <p:pic>
        <p:nvPicPr>
          <p:cNvPr id="1026" name="Picture 2" descr="Як у Тернополі військовозобов'язані можуть оновити дані через ЦНАП —  Cуспільне Тернопіль">
            <a:extLst>
              <a:ext uri="{FF2B5EF4-FFF2-40B4-BE49-F238E27FC236}">
                <a16:creationId xmlns:a16="http://schemas.microsoft.com/office/drawing/2014/main" id="{C1BAE186-3F36-7758-DA4E-E9B966597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39" y="2079813"/>
            <a:ext cx="2971802" cy="2169458"/>
          </a:xfrm>
          <a:prstGeom prst="rect">
            <a:avLst/>
          </a:prstGeom>
          <a:noFill/>
          <a:extLst>
            <a:ext uri="{909E8E84-426E-40DD-AFC4-6F175D3DCCD1}">
              <a14:hiddenFill xmlns:a14="http://schemas.microsoft.com/office/drawing/2010/main">
                <a:solidFill>
                  <a:srgbClr val="FFFFFF"/>
                </a:solidFill>
              </a14:hiddenFill>
            </a:ext>
          </a:extLst>
        </p:spPr>
      </p:pic>
      <p:pic>
        <p:nvPicPr>
          <p:cNvPr id="367" name="Ресурс 3.png" descr="Ресурс 3.png">
            <a:extLst>
              <a:ext uri="{FF2B5EF4-FFF2-40B4-BE49-F238E27FC236}">
                <a16:creationId xmlns:a16="http://schemas.microsoft.com/office/drawing/2014/main" id="{5290D2EF-CF70-344D-00C4-D682CC9BBA05}"/>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
        <p:nvSpPr>
          <p:cNvPr id="370" name="Назва проекту будівництва">
            <a:extLst>
              <a:ext uri="{FF2B5EF4-FFF2-40B4-BE49-F238E27FC236}">
                <a16:creationId xmlns:a16="http://schemas.microsoft.com/office/drawing/2014/main" id="{014A8C9C-02D6-AC1A-54FE-2225E57BA445}"/>
              </a:ext>
            </a:extLst>
          </p:cNvPr>
          <p:cNvSpPr txBox="1"/>
          <p:nvPr/>
        </p:nvSpPr>
        <p:spPr>
          <a:xfrm>
            <a:off x="2754926" y="219190"/>
            <a:ext cx="5512774" cy="854322"/>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9400" i="1" cap="all">
                <a:gradFill flip="none" rotWithShape="1">
                  <a:gsLst>
                    <a:gs pos="0">
                      <a:schemeClr val="accent1">
                        <a:lumOff val="16847"/>
                      </a:schemeClr>
                    </a:gs>
                    <a:gs pos="100000">
                      <a:schemeClr val="accent1">
                        <a:lumOff val="-13575"/>
                      </a:schemeClr>
                    </a:gs>
                  </a:gsLst>
                  <a:lin ang="0" scaled="0"/>
                </a:gradFill>
                <a:latin typeface="HeliosCondBlackC"/>
                <a:ea typeface="HeliosCondBlackC"/>
                <a:cs typeface="HeliosCondBlackC"/>
                <a:sym typeface="HeliosCondBlackC"/>
              </a:defRPr>
            </a:lvl1pPr>
          </a:lstStyle>
          <a:p>
            <a:r>
              <a:rPr lang="uk-UA" sz="1800" noProof="0" dirty="0">
                <a:solidFill>
                  <a:schemeClr val="bg1"/>
                </a:solidFill>
                <a:latin typeface="Times New Roman" panose="02020603050405020304" pitchFamily="18" charset="0"/>
                <a:cs typeface="Times New Roman" panose="02020603050405020304" pitchFamily="18" charset="0"/>
              </a:rPr>
              <a:t>Реконструкція громадського будинку під Центр надання адміністративних послуг</a:t>
            </a:r>
            <a:endParaRPr lang="uk-UA" sz="1650" noProof="0" dirty="0"/>
          </a:p>
        </p:txBody>
      </p:sp>
      <p:pic>
        <p:nvPicPr>
          <p:cNvPr id="371" name="Ресурс 1.png" descr="Ресурс 1.png">
            <a:extLst>
              <a:ext uri="{FF2B5EF4-FFF2-40B4-BE49-F238E27FC236}">
                <a16:creationId xmlns:a16="http://schemas.microsoft.com/office/drawing/2014/main" id="{8F442647-87B8-EEC0-34A8-4E415B07E716}"/>
              </a:ext>
            </a:extLst>
          </p:cNvPr>
          <p:cNvPicPr>
            <a:picLocks noChangeAspect="1"/>
          </p:cNvPicPr>
          <p:nvPr/>
        </p:nvPicPr>
        <p:blipFill>
          <a:blip r:embed="rId5"/>
          <a:srcRect l="27" r="27"/>
          <a:stretch>
            <a:fillRect/>
          </a:stretch>
        </p:blipFill>
        <p:spPr>
          <a:xfrm>
            <a:off x="1461261" y="184500"/>
            <a:ext cx="1229455" cy="1193846"/>
          </a:xfrm>
          <a:prstGeom prst="rect">
            <a:avLst/>
          </a:prstGeom>
          <a:ln w="25400">
            <a:miter lim="400000"/>
          </a:ln>
          <a:effectLst>
            <a:outerShdw blurRad="711200" rotWithShape="0">
              <a:schemeClr val="accent1">
                <a:hueOff val="114395"/>
                <a:lumOff val="-24975"/>
                <a:alpha val="75000"/>
              </a:schemeClr>
            </a:outerShdw>
            <a:reflection stA="50000" endPos="40000" dir="5400000" sy="-100000" algn="bl" rotWithShape="0"/>
          </a:effectLst>
        </p:spPr>
      </p:pic>
      <p:sp>
        <p:nvSpPr>
          <p:cNvPr id="372" name="Прямоугольник">
            <a:extLst>
              <a:ext uri="{FF2B5EF4-FFF2-40B4-BE49-F238E27FC236}">
                <a16:creationId xmlns:a16="http://schemas.microsoft.com/office/drawing/2014/main" id="{FD17F58F-E122-0F87-96D5-C6E0037949DB}"/>
              </a:ext>
            </a:extLst>
          </p:cNvPr>
          <p:cNvSpPr/>
          <p:nvPr/>
        </p:nvSpPr>
        <p:spPr>
          <a:xfrm>
            <a:off x="7033665" y="1463040"/>
            <a:ext cx="4846320" cy="5219700"/>
          </a:xfrm>
          <a:prstGeom prst="rect">
            <a:avLst/>
          </a:prstGeom>
          <a:gradFill>
            <a:gsLst>
              <a:gs pos="0">
                <a:srgbClr val="FFFFFF">
                  <a:alpha val="0"/>
                </a:srgbClr>
              </a:gs>
              <a:gs pos="100000">
                <a:srgbClr val="FFFFFF"/>
              </a:gs>
            </a:gsLst>
            <a:lin ang="10481116"/>
          </a:gradFill>
          <a:ln w="25400">
            <a:miter lim="400000"/>
          </a:ln>
        </p:spPr>
        <p:txBody>
          <a:bodyPr lIns="25400" tIns="25400" rIns="25400" bIns="25400" anchor="ctr"/>
          <a:lstStyle/>
          <a:p>
            <a:pPr defTabSz="412750">
              <a:defRPr sz="6400">
                <a:gradFill flip="none" rotWithShape="1">
                  <a:gsLst>
                    <a:gs pos="0">
                      <a:schemeClr val="accent1">
                        <a:lumOff val="16847"/>
                      </a:schemeClr>
                    </a:gs>
                    <a:gs pos="100000">
                      <a:schemeClr val="accent1">
                        <a:lumOff val="-13575"/>
                      </a:schemeClr>
                    </a:gs>
                  </a:gsLst>
                  <a:lin ang="5400000" scaled="0"/>
                </a:gradFill>
                <a:latin typeface="Helvetica Neue Medium"/>
                <a:ea typeface="Helvetica Neue Medium"/>
                <a:cs typeface="Helvetica Neue Medium"/>
                <a:sym typeface="Helvetica Neue Medium"/>
              </a:defRPr>
            </a:pPr>
            <a:endParaRPr lang="uk-UA" sz="1600" noProof="0" dirty="0">
              <a:solidFill>
                <a:schemeClr val="bg2">
                  <a:lumMod val="10000"/>
                </a:schemeClr>
              </a:solidFill>
            </a:endParaRPr>
          </a:p>
        </p:txBody>
      </p:sp>
      <p:sp>
        <p:nvSpPr>
          <p:cNvPr id="381" name="Адреса об’єкту">
            <a:extLst>
              <a:ext uri="{FF2B5EF4-FFF2-40B4-BE49-F238E27FC236}">
                <a16:creationId xmlns:a16="http://schemas.microsoft.com/office/drawing/2014/main" id="{512E2B8D-EFCE-C11A-080E-F79F158FDDF0}"/>
              </a:ext>
            </a:extLst>
          </p:cNvPr>
          <p:cNvSpPr txBox="1"/>
          <p:nvPr/>
        </p:nvSpPr>
        <p:spPr>
          <a:xfrm>
            <a:off x="2754928" y="1055512"/>
            <a:ext cx="3706258" cy="443064"/>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lstStyle>
            <a:lvl1pPr algn="l">
              <a:defRPr sz="5000" i="1">
                <a:gradFill flip="none" rotWithShape="1">
                  <a:gsLst>
                    <a:gs pos="0">
                      <a:srgbClr val="929292"/>
                    </a:gs>
                    <a:gs pos="100000">
                      <a:srgbClr val="000000"/>
                    </a:gs>
                  </a:gsLst>
                  <a:lin ang="0" scaled="0"/>
                </a:gradFill>
                <a:latin typeface="HeliosCondBlackC"/>
                <a:ea typeface="HeliosCondBlackC"/>
                <a:cs typeface="HeliosCondBlackC"/>
                <a:sym typeface="HeliosCondBlackC"/>
              </a:defRPr>
            </a:lvl1pPr>
          </a:lstStyle>
          <a:p>
            <a:r>
              <a:rPr lang="uk-UA" sz="1250" noProof="0" dirty="0">
                <a:solidFill>
                  <a:schemeClr val="bg2"/>
                </a:solidFill>
              </a:rPr>
              <a:t>51500, Дніпропетровська область, Павлоградський район, місто Тернівка, вул. Героїв України, </a:t>
            </a:r>
            <a:r>
              <a:rPr lang="uk-UA" sz="1250" dirty="0">
                <a:solidFill>
                  <a:schemeClr val="bg2"/>
                </a:solidFill>
              </a:rPr>
              <a:t>16-Б</a:t>
            </a:r>
            <a:endParaRPr lang="uk-UA" sz="1250" noProof="0" dirty="0">
              <a:solidFill>
                <a:schemeClr val="bg2"/>
              </a:solidFill>
            </a:endParaRPr>
          </a:p>
        </p:txBody>
      </p:sp>
      <p:sp>
        <p:nvSpPr>
          <p:cNvPr id="402" name="Площа забудови 0 м2">
            <a:extLst>
              <a:ext uri="{FF2B5EF4-FFF2-40B4-BE49-F238E27FC236}">
                <a16:creationId xmlns:a16="http://schemas.microsoft.com/office/drawing/2014/main" id="{C52630B2-652D-B6CE-145F-7CCD8B60D229}"/>
              </a:ext>
            </a:extLst>
          </p:cNvPr>
          <p:cNvSpPr txBox="1"/>
          <p:nvPr/>
        </p:nvSpPr>
        <p:spPr>
          <a:xfrm>
            <a:off x="7338150" y="3728105"/>
            <a:ext cx="3140144" cy="220573"/>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1100" b="1" noProof="0" dirty="0">
              <a:solidFill>
                <a:srgbClr val="002060"/>
              </a:solidFill>
            </a:endParaRPr>
          </a:p>
        </p:txBody>
      </p:sp>
      <p:sp>
        <p:nvSpPr>
          <p:cNvPr id="34" name="Кількість внутрішньо переміщених осіб (ВПО) на території обслуговування об’єднаного Мелітопольського району з центром у Мелітополі 0 ОСІБ">
            <a:extLst>
              <a:ext uri="{FF2B5EF4-FFF2-40B4-BE49-F238E27FC236}">
                <a16:creationId xmlns:a16="http://schemas.microsoft.com/office/drawing/2014/main" id="{F2D2198A-9C0F-3285-07D0-A857723D87E3}"/>
              </a:ext>
            </a:extLst>
          </p:cNvPr>
          <p:cNvSpPr txBox="1"/>
          <p:nvPr/>
        </p:nvSpPr>
        <p:spPr>
          <a:xfrm>
            <a:off x="7711684" y="3462142"/>
            <a:ext cx="4422804" cy="189796"/>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lIns="25400" tIns="25400" rIns="25400" bIns="25400" anchor="ctr">
            <a:spAutoFit/>
          </a:bodyPr>
          <a:lstStyle/>
          <a:p>
            <a:pPr defTabSz="112395">
              <a:defRPr sz="3600" i="1" cap="all">
                <a:solidFill>
                  <a:schemeClr val="accent1">
                    <a:hueOff val="114395"/>
                    <a:lumOff val="-24975"/>
                  </a:schemeClr>
                </a:solidFill>
                <a:latin typeface="HeliosCondBlackC"/>
                <a:ea typeface="HeliosCondBlackC"/>
                <a:cs typeface="HeliosCondBlackC"/>
                <a:sym typeface="HeliosCondBlackC"/>
              </a:defRPr>
            </a:pPr>
            <a:endParaRPr lang="uk-UA" sz="900" noProof="0" dirty="0"/>
          </a:p>
        </p:txBody>
      </p:sp>
      <p:sp>
        <p:nvSpPr>
          <p:cNvPr id="32" name="Загальна площа об’єкту 0 м2">
            <a:extLst>
              <a:ext uri="{FF2B5EF4-FFF2-40B4-BE49-F238E27FC236}">
                <a16:creationId xmlns:a16="http://schemas.microsoft.com/office/drawing/2014/main" id="{3C75ADCA-0BCD-350B-0528-0831173517E4}"/>
              </a:ext>
            </a:extLst>
          </p:cNvPr>
          <p:cNvSpPr txBox="1"/>
          <p:nvPr/>
        </p:nvSpPr>
        <p:spPr>
          <a:xfrm>
            <a:off x="7087046" y="1474895"/>
            <a:ext cx="4849684" cy="297517"/>
          </a:xfrm>
          <a:prstGeom prst="rect">
            <a:avLst/>
          </a:prstGeom>
          <a:ln w="25400">
            <a:miter lim="400000"/>
          </a:ln>
          <a:extLst>
            <a:ext uri="{C572A759-6A51-4108-AA02-DFA0A04FC94B}">
              <ma14:wrappingTextBoxFlag xmlns:ma14="http://schemas.microsoft.com/office/mac/drawingml/2011/main" xmlns="" xmlns:a14="http://schemas.microsoft.com/office/drawing/2010/main" xmlns:m="http://schemas.openxmlformats.org/officeDocument/2006/math" val="1"/>
            </a:ext>
          </a:extLst>
        </p:spPr>
        <p:txBody>
          <a:bodyPr wrap="square" lIns="25400" tIns="25400" rIns="25400" bIns="25400" anchor="ctr">
            <a:spAutoFit/>
          </a:bodyPr>
          <a:lstStyle/>
          <a:p>
            <a:pPr algn="ctr" defTabSz="112395">
              <a:defRPr sz="3600" i="1" cap="all">
                <a:latin typeface="HeliosCondBlackC"/>
                <a:ea typeface="HeliosCondBlackC"/>
                <a:cs typeface="HeliosCondBlackC"/>
                <a:sym typeface="HeliosCondBlackC"/>
              </a:defRPr>
            </a:pPr>
            <a:r>
              <a:rPr lang="uk-UA" sz="1600" b="1" noProof="0" dirty="0">
                <a:solidFill>
                  <a:schemeClr val="bg1"/>
                </a:solidFill>
              </a:rPr>
              <a:t>ЗАГАЛЬНА ІНФОРМАЦІЯ ПО ПРОЄКТУ</a:t>
            </a:r>
            <a:endParaRPr lang="uk-UA" sz="1600" b="1" baseline="31999" noProof="0" dirty="0">
              <a:solidFill>
                <a:schemeClr val="bg1"/>
              </a:solidFill>
            </a:endParaRPr>
          </a:p>
        </p:txBody>
      </p:sp>
      <p:pic>
        <p:nvPicPr>
          <p:cNvPr id="2" name="Ресурс 3.png" descr="Ресурс 3.png">
            <a:extLst>
              <a:ext uri="{FF2B5EF4-FFF2-40B4-BE49-F238E27FC236}">
                <a16:creationId xmlns:a16="http://schemas.microsoft.com/office/drawing/2014/main" id="{0EAAD453-749D-AE28-13B3-947C3F947B29}"/>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graphicFrame>
        <p:nvGraphicFramePr>
          <p:cNvPr id="19" name="Таблиця 3">
            <a:extLst>
              <a:ext uri="{FF2B5EF4-FFF2-40B4-BE49-F238E27FC236}">
                <a16:creationId xmlns:a16="http://schemas.microsoft.com/office/drawing/2014/main" id="{B610BCE4-2E3E-1759-BC31-9D04966E0296}"/>
              </a:ext>
            </a:extLst>
          </p:cNvPr>
          <p:cNvGraphicFramePr>
            <a:graphicFrameLocks noGrp="1"/>
          </p:cNvGraphicFramePr>
          <p:nvPr>
            <p:extLst>
              <p:ext uri="{D42A27DB-BD31-4B8C-83A1-F6EECF244321}">
                <p14:modId xmlns:p14="http://schemas.microsoft.com/office/powerpoint/2010/main" val="2316827033"/>
              </p:ext>
            </p:extLst>
          </p:nvPr>
        </p:nvGraphicFramePr>
        <p:xfrm>
          <a:off x="7086600" y="1790702"/>
          <a:ext cx="5034804" cy="4881013"/>
        </p:xfrm>
        <a:graphic>
          <a:graphicData uri="http://schemas.openxmlformats.org/drawingml/2006/table">
            <a:tbl>
              <a:tblPr firstRow="1" firstCol="1" bandRow="1">
                <a:tableStyleId>{5940675A-B579-460E-94D1-54222C63F5DA}</a:tableStyleId>
              </a:tblPr>
              <a:tblGrid>
                <a:gridCol w="1439918">
                  <a:extLst>
                    <a:ext uri="{9D8B030D-6E8A-4147-A177-3AD203B41FA5}">
                      <a16:colId xmlns:a16="http://schemas.microsoft.com/office/drawing/2014/main" val="59010445"/>
                    </a:ext>
                  </a:extLst>
                </a:gridCol>
                <a:gridCol w="3594886">
                  <a:extLst>
                    <a:ext uri="{9D8B030D-6E8A-4147-A177-3AD203B41FA5}">
                      <a16:colId xmlns:a16="http://schemas.microsoft.com/office/drawing/2014/main" val="2876048385"/>
                    </a:ext>
                  </a:extLst>
                </a:gridCol>
              </a:tblGrid>
              <a:tr h="1263084">
                <a:tc>
                  <a:txBody>
                    <a:bodyPr/>
                    <a:lstStyle/>
                    <a:p>
                      <a:pPr>
                        <a:lnSpc>
                          <a:spcPct val="107000"/>
                        </a:lnSpc>
                        <a:spcAft>
                          <a:spcPts val="800"/>
                        </a:spcAft>
                      </a:pPr>
                      <a:endParaRPr lang="uk-UA" sz="1000" noProof="0" dirty="0">
                        <a:solidFill>
                          <a:schemeClr val="bg1"/>
                        </a:solidFill>
                        <a:effectLst/>
                      </a:endParaRPr>
                    </a:p>
                    <a:p>
                      <a:pPr>
                        <a:lnSpc>
                          <a:spcPct val="107000"/>
                        </a:lnSpc>
                        <a:spcAft>
                          <a:spcPts val="800"/>
                        </a:spcAft>
                      </a:pPr>
                      <a:r>
                        <a:rPr lang="uk-UA" sz="1200" b="1" noProof="0" dirty="0">
                          <a:solidFill>
                            <a:schemeClr val="bg1"/>
                          </a:solidFill>
                          <a:effectLst/>
                        </a:rPr>
                        <a:t>3агальні характеристики проекту ПІСЛЯ (зокрема)</a:t>
                      </a:r>
                    </a:p>
                    <a:p>
                      <a:pPr>
                        <a:lnSpc>
                          <a:spcPct val="107000"/>
                        </a:lnSpc>
                        <a:spcAft>
                          <a:spcPts val="800"/>
                        </a:spcAft>
                      </a:pPr>
                      <a:endParaRPr lang="uk-UA" sz="8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defTabSz="112395">
                        <a:lnSpc>
                          <a:spcPct val="10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rPr>
                        <a:t>Кількість введених в експлуатацію Центрів надання адміністративних послуг – </a:t>
                      </a:r>
                      <a:r>
                        <a:rPr lang="uk-UA" sz="1000" b="0" i="0" cap="none" noProof="0" dirty="0">
                          <a:solidFill>
                            <a:schemeClr val="bg1"/>
                          </a:solidFill>
                          <a:latin typeface="Century Gothic (Основной текст)"/>
                          <a:sym typeface="HeliosCondBlackC"/>
                        </a:rPr>
                        <a:t>1;</a:t>
                      </a:r>
                    </a:p>
                    <a:p>
                      <a:pPr defTabSz="112395">
                        <a:lnSpc>
                          <a:spcPct val="15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sym typeface="HeliosCondBlackC"/>
                        </a:rPr>
                        <a:t>Загальна площа приміщення – </a:t>
                      </a:r>
                      <a:r>
                        <a:rPr lang="uk-UA" sz="1000" b="0" i="0" cap="none" noProof="0" dirty="0">
                          <a:solidFill>
                            <a:schemeClr val="bg1"/>
                          </a:solidFill>
                          <a:latin typeface="Century Gothic (Основной текст)"/>
                          <a:sym typeface="HeliosCondBlackC"/>
                        </a:rPr>
                        <a:t>248,84 </a:t>
                      </a:r>
                      <a:r>
                        <a:rPr lang="uk-UA" sz="1000" b="0" noProof="0" dirty="0">
                          <a:solidFill>
                            <a:schemeClr val="bg1"/>
                          </a:solidFill>
                          <a:latin typeface="Century Gothic (Основной текст)"/>
                          <a:cs typeface="Times New Roman" panose="02020603050405020304" pitchFamily="18" charset="0"/>
                        </a:rPr>
                        <a:t>м²</a:t>
                      </a:r>
                      <a:r>
                        <a:rPr lang="en-US" sz="1000" b="0" i="0" cap="none" noProof="0" dirty="0">
                          <a:solidFill>
                            <a:schemeClr val="bg1"/>
                          </a:solidFill>
                          <a:latin typeface="Century Gothic (Основной текст)"/>
                          <a:cs typeface="Times New Roman" panose="02020603050405020304" pitchFamily="18" charset="0"/>
                          <a:sym typeface="HeliosCondBlackC"/>
                        </a:rPr>
                        <a:t>;</a:t>
                      </a:r>
                      <a:endParaRPr lang="uk-UA" sz="1000" b="0" i="0" cap="none" noProof="0" dirty="0">
                        <a:solidFill>
                          <a:schemeClr val="bg1"/>
                        </a:solidFill>
                        <a:latin typeface="Century Gothic (Основной текст)"/>
                        <a:sym typeface="HeliosCondBlackC"/>
                      </a:endParaRPr>
                    </a:p>
                    <a:p>
                      <a:pPr defTabSz="112395">
                        <a:lnSpc>
                          <a:spcPct val="15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sym typeface="HeliosCondBlackC"/>
                        </a:rPr>
                        <a:t>Кількість поверхів - </a:t>
                      </a:r>
                      <a:r>
                        <a:rPr lang="uk-UA" sz="1000" b="0" i="0" cap="none" noProof="0" dirty="0">
                          <a:solidFill>
                            <a:schemeClr val="bg1"/>
                          </a:solidFill>
                          <a:latin typeface="Century Gothic (Основной текст)"/>
                          <a:sym typeface="HeliosCondBlackC"/>
                        </a:rPr>
                        <a:t>1;</a:t>
                      </a:r>
                    </a:p>
                    <a:p>
                      <a:pPr defTabSz="112395">
                        <a:lnSpc>
                          <a:spcPct val="15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sym typeface="HeliosCondBlackC"/>
                        </a:rPr>
                        <a:t>Кількість створених робочих місць – </a:t>
                      </a:r>
                      <a:r>
                        <a:rPr lang="uk-UA" sz="1000" b="0" i="0" cap="none" noProof="0" dirty="0">
                          <a:solidFill>
                            <a:schemeClr val="bg1"/>
                          </a:solidFill>
                          <a:latin typeface="Century Gothic (Основной текст)"/>
                          <a:sym typeface="HeliosCondBlackC"/>
                        </a:rPr>
                        <a:t>17</a:t>
                      </a:r>
                      <a:r>
                        <a:rPr lang="en-US" sz="1000" b="0" i="0" cap="none" noProof="0" dirty="0">
                          <a:solidFill>
                            <a:schemeClr val="bg1"/>
                          </a:solidFill>
                          <a:latin typeface="Century Gothic (Основной текст)"/>
                          <a:sym typeface="HeliosCondBlackC"/>
                        </a:rPr>
                        <a:t>;</a:t>
                      </a:r>
                      <a:endParaRPr lang="uk-UA" sz="1000" b="0" i="0" cap="none" noProof="0" dirty="0">
                        <a:solidFill>
                          <a:schemeClr val="bg1"/>
                        </a:solidFill>
                        <a:latin typeface="Century Gothic (Основной текст)"/>
                        <a:sym typeface="HeliosCondBlackC"/>
                      </a:endParaRPr>
                    </a:p>
                    <a:p>
                      <a:pPr defTabSz="112395">
                        <a:lnSpc>
                          <a:spcPct val="150000"/>
                        </a:lnSpc>
                        <a:defRPr sz="3600" i="1" cap="all">
                          <a:latin typeface="HeliosCondBlackC"/>
                          <a:ea typeface="HeliosCondBlackC"/>
                          <a:cs typeface="HeliosCondBlackC"/>
                          <a:sym typeface="HeliosCondBlackC"/>
                        </a:defRPr>
                      </a:pPr>
                      <a:r>
                        <a:rPr lang="uk-UA" sz="1000" b="1" i="0" cap="none" noProof="0" dirty="0">
                          <a:solidFill>
                            <a:schemeClr val="bg1"/>
                          </a:solidFill>
                          <a:latin typeface="Century Gothic (Основной текст)"/>
                          <a:sym typeface="HeliosCondBlackC"/>
                        </a:rPr>
                        <a:t>Пропускна здатність об</a:t>
                      </a:r>
                      <a:r>
                        <a:rPr lang="en-US" sz="1000" b="1" i="0" cap="none" noProof="0" dirty="0">
                          <a:solidFill>
                            <a:schemeClr val="bg1"/>
                          </a:solidFill>
                          <a:latin typeface="Century Gothic (Основной текст)"/>
                          <a:sym typeface="HeliosCondBlackC"/>
                        </a:rPr>
                        <a:t>’</a:t>
                      </a:r>
                      <a:r>
                        <a:rPr lang="uk-UA" sz="1000" b="1" i="0" cap="none" noProof="0" dirty="0">
                          <a:solidFill>
                            <a:schemeClr val="bg1"/>
                          </a:solidFill>
                          <a:latin typeface="Century Gothic (Основной текст)"/>
                          <a:sym typeface="HeliosCondBlackC"/>
                        </a:rPr>
                        <a:t>єкту – </a:t>
                      </a:r>
                      <a:r>
                        <a:rPr lang="uk-UA" sz="1000" b="0" i="0" cap="none" noProof="0" dirty="0">
                          <a:solidFill>
                            <a:schemeClr val="bg1"/>
                          </a:solidFill>
                          <a:latin typeface="Century Gothic (Основной текст)"/>
                          <a:sym typeface="HeliosCondBlackC"/>
                        </a:rPr>
                        <a:t>68 люд</a:t>
                      </a:r>
                      <a:r>
                        <a:rPr lang="en-US" sz="1000" b="0" i="0" cap="none" noProof="0" dirty="0">
                          <a:solidFill>
                            <a:schemeClr val="bg1"/>
                          </a:solidFill>
                          <a:latin typeface="Century Gothic (Основной текст)"/>
                          <a:sym typeface="HeliosCondBlackC"/>
                        </a:rPr>
                        <a:t>/</a:t>
                      </a:r>
                      <a:r>
                        <a:rPr lang="uk-UA" sz="1000" b="0" i="0" cap="none" noProof="0" dirty="0">
                          <a:solidFill>
                            <a:schemeClr val="bg1"/>
                          </a:solidFill>
                          <a:latin typeface="Century Gothic (Основной текст)"/>
                          <a:sym typeface="HeliosCondBlackC"/>
                        </a:rPr>
                        <a:t>год.</a:t>
                      </a:r>
                      <a:endParaRPr lang="en-US" sz="1000" b="0" i="0" cap="none" noProof="0" dirty="0">
                        <a:solidFill>
                          <a:schemeClr val="bg1"/>
                        </a:solidFill>
                        <a:latin typeface="Century Gothic (Основной текст)"/>
                        <a:sym typeface="HeliosCondBlackC"/>
                      </a:endParaRPr>
                    </a:p>
                  </a:txBody>
                  <a:tcPr marL="17145" marR="17145" marT="0" marB="0" anchor="ctr"/>
                </a:tc>
                <a:extLst>
                  <a:ext uri="{0D108BD9-81ED-4DB2-BD59-A6C34878D82A}">
                    <a16:rowId xmlns:a16="http://schemas.microsoft.com/office/drawing/2014/main" val="3577931375"/>
                  </a:ext>
                </a:extLst>
              </a:tr>
              <a:tr h="120893">
                <a:tc gridSpan="2">
                  <a:txBody>
                    <a:bodyPr/>
                    <a:lstStyle/>
                    <a:p>
                      <a:pPr algn="just">
                        <a:lnSpc>
                          <a:spcPct val="100000"/>
                        </a:lnSpc>
                        <a:spcAft>
                          <a:spcPts val="800"/>
                        </a:spcAft>
                      </a:pPr>
                      <a:endParaRPr lang="uk-UA" sz="800" noProof="0" dirty="0">
                        <a:solidFill>
                          <a:schemeClr val="bg1"/>
                        </a:solidFill>
                        <a:effectLst/>
                        <a:latin typeface="Calibri" panose="020F0502020204030204" pitchFamily="34" charset="0"/>
                        <a:cs typeface="Times New Roman" panose="02020603050405020304" pitchFamily="18" charset="0"/>
                      </a:endParaRPr>
                    </a:p>
                  </a:txBody>
                  <a:tcPr marL="17145" marR="17145" marT="0" marB="0"/>
                </a:tc>
                <a:tc hMerge="1">
                  <a:txBody>
                    <a:bodyPr/>
                    <a:lstStyle/>
                    <a:p>
                      <a:pPr algn="ctr">
                        <a:lnSpc>
                          <a:spcPct val="107000"/>
                        </a:lnSpc>
                        <a:spcAft>
                          <a:spcPts val="800"/>
                        </a:spcAft>
                      </a:pPr>
                      <a:r>
                        <a:rPr lang="uk-UA" sz="4000" dirty="0">
                          <a:effectLst/>
                        </a:rPr>
                        <a:t> </a:t>
                      </a:r>
                      <a:endParaRPr lang="uk-UA"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2164887"/>
                  </a:ext>
                </a:extLst>
              </a:tr>
              <a:tr h="2477244">
                <a:tc>
                  <a:txBody>
                    <a:bodyPr/>
                    <a:lstStyle/>
                    <a:p>
                      <a:pPr algn="l">
                        <a:lnSpc>
                          <a:spcPct val="150000"/>
                        </a:lnSpc>
                        <a:spcAft>
                          <a:spcPts val="800"/>
                        </a:spcAft>
                      </a:pPr>
                      <a:r>
                        <a:rPr lang="uk-UA" sz="1050" b="1" noProof="0" dirty="0">
                          <a:solidFill>
                            <a:schemeClr val="bg1"/>
                          </a:solidFill>
                          <a:effectLst/>
                        </a:rPr>
                        <a:t>Основні види робіт:</a:t>
                      </a:r>
                      <a:endParaRPr lang="uk-UA" sz="900" b="1"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145" marR="17145" marT="0" marB="0"/>
                </a:tc>
                <a:tc>
                  <a:txBody>
                    <a:bodyPr/>
                    <a:lstStyle/>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спеціальні та ремонтно-будівельні роботи;</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ізоляційні, оздоблювальні та інші роботи;</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улаштування покрівель із </a:t>
                      </a:r>
                      <a:r>
                        <a:rPr lang="uk-UA" sz="1000" b="0" i="0" kern="1200" noProof="0" dirty="0" err="1">
                          <a:solidFill>
                            <a:schemeClr val="bg1"/>
                          </a:solidFill>
                          <a:effectLst/>
                          <a:latin typeface="+mn-lt"/>
                          <a:ea typeface="+mn-ea"/>
                          <a:cs typeface="+mn-cs"/>
                        </a:rPr>
                        <a:t>полівінілхлоридних</a:t>
                      </a:r>
                      <a:r>
                        <a:rPr lang="uk-UA" sz="1000" b="0" i="0" kern="1200" noProof="0" dirty="0">
                          <a:solidFill>
                            <a:schemeClr val="bg1"/>
                          </a:solidFill>
                          <a:effectLst/>
                          <a:latin typeface="+mn-lt"/>
                          <a:ea typeface="+mn-ea"/>
                          <a:cs typeface="+mn-cs"/>
                        </a:rPr>
                        <a:t> мембран;</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улаштування системи поверхневого водовідведення;</a:t>
                      </a:r>
                    </a:p>
                    <a:p>
                      <a:pPr marL="171450" indent="-171450" latinLnBrk="0">
                        <a:lnSpc>
                          <a:spcPct val="15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підсилення залізобетонних конструкцій;</a:t>
                      </a:r>
                    </a:p>
                    <a:p>
                      <a:pPr marL="171450" indent="-171450" latinLnBrk="0">
                        <a:lnSpc>
                          <a:spcPct val="100000"/>
                        </a:lnSpc>
                        <a:spcAft>
                          <a:spcPts val="125"/>
                        </a:spcAft>
                        <a:buFont typeface="Wingdings" panose="05000000000000000000" pitchFamily="2" charset="2"/>
                        <a:buChar char="Ø"/>
                      </a:pPr>
                      <a:r>
                        <a:rPr lang="uk-UA" sz="1000" b="0" i="0" kern="1200" noProof="0" dirty="0">
                          <a:solidFill>
                            <a:schemeClr val="bg1"/>
                          </a:solidFill>
                          <a:effectLst/>
                          <a:latin typeface="+mn-lt"/>
                          <a:ea typeface="+mn-ea"/>
                          <a:cs typeface="+mn-cs"/>
                        </a:rPr>
                        <a:t>капітальний ремонт мережі зовнішнього освітлення;</a:t>
                      </a:r>
                    </a:p>
                    <a:p>
                      <a:pPr marL="171450" marR="0" lvl="0" indent="-171450" algn="l" defTabSz="457200" rtl="0" eaLnBrk="1" fontAlgn="auto" latinLnBrk="0" hangingPunct="1">
                        <a:lnSpc>
                          <a:spcPct val="150000"/>
                        </a:lnSpc>
                        <a:spcBef>
                          <a:spcPts val="0"/>
                        </a:spcBef>
                        <a:spcAft>
                          <a:spcPts val="125"/>
                        </a:spcAft>
                        <a:buClrTx/>
                        <a:buSzTx/>
                        <a:buFont typeface="Wingdings" panose="05000000000000000000" pitchFamily="2" charset="2"/>
                        <a:buChar char="Ø"/>
                        <a:tabLst/>
                        <a:defRPr/>
                      </a:pPr>
                      <a:r>
                        <a:rPr lang="uk-UA" sz="1000" b="0" i="0" kern="1200" noProof="0" dirty="0">
                          <a:solidFill>
                            <a:schemeClr val="bg1"/>
                          </a:solidFill>
                          <a:effectLst/>
                          <a:latin typeface="+mn-lt"/>
                          <a:ea typeface="+mn-ea"/>
                          <a:cs typeface="+mn-cs"/>
                        </a:rPr>
                        <a:t>закупівля устаткування та матеріалів;</a:t>
                      </a:r>
                    </a:p>
                    <a:p>
                      <a:pPr marL="171450" marR="0" lvl="0" indent="-171450" algn="l" defTabSz="457200" rtl="0" eaLnBrk="1" fontAlgn="auto" latinLnBrk="0" hangingPunct="1">
                        <a:lnSpc>
                          <a:spcPct val="150000"/>
                        </a:lnSpc>
                        <a:spcBef>
                          <a:spcPts val="0"/>
                        </a:spcBef>
                        <a:spcAft>
                          <a:spcPts val="125"/>
                        </a:spcAft>
                        <a:buClrTx/>
                        <a:buSzTx/>
                        <a:buFont typeface="Wingdings" panose="05000000000000000000" pitchFamily="2" charset="2"/>
                        <a:buChar char="Ø"/>
                        <a:tabLst/>
                        <a:defRPr/>
                      </a:pPr>
                      <a:r>
                        <a:rPr lang="uk-UA" sz="1000" b="0" i="0" kern="1200" noProof="0" dirty="0">
                          <a:solidFill>
                            <a:schemeClr val="bg1"/>
                          </a:solidFill>
                          <a:effectLst/>
                          <a:latin typeface="+mn-lt"/>
                          <a:ea typeface="+mn-ea"/>
                          <a:cs typeface="+mn-cs"/>
                        </a:rPr>
                        <a:t>Облаштування доступності для МГН (влаштування санвузла, пандусів, тактильної плитки та позначок з шрифтом Брайля)</a:t>
                      </a:r>
                    </a:p>
                  </a:txBody>
                  <a:tcPr marL="17145" marR="17145" marT="0" marB="0"/>
                </a:tc>
                <a:extLst>
                  <a:ext uri="{0D108BD9-81ED-4DB2-BD59-A6C34878D82A}">
                    <a16:rowId xmlns:a16="http://schemas.microsoft.com/office/drawing/2014/main" val="1902817008"/>
                  </a:ext>
                </a:extLst>
              </a:tr>
              <a:tr h="987002">
                <a:tc gridSpan="2">
                  <a:txBody>
                    <a:bodyPr/>
                    <a:lstStyle/>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endParaRPr lang="uk-UA" sz="1050" b="1" noProof="0" dirty="0">
                        <a:solidFill>
                          <a:srgbClr val="002060"/>
                        </a:solidFill>
                        <a:latin typeface="Bookman Old Style" panose="02050604050505020204" pitchFamily="18" charset="0"/>
                      </a:endParaRP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b="1" noProof="0" dirty="0">
                          <a:solidFill>
                            <a:schemeClr val="bg1"/>
                          </a:solidFill>
                          <a:latin typeface="Bookman Old Style" panose="02050604050505020204" pitchFamily="18" charset="0"/>
                        </a:rPr>
                        <a:t>кошторисна вартість: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noProof="0" dirty="0">
                          <a:solidFill>
                            <a:schemeClr val="bg1"/>
                          </a:solidFill>
                          <a:latin typeface="Bookman Old Style" panose="02050604050505020204" pitchFamily="18" charset="0"/>
                          <a:cs typeface="Arial" panose="020B0604020202020204" pitchFamily="34" charset="0"/>
                        </a:rPr>
                        <a:t>21 736,237 Тис.Грн</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b="1" noProof="0" dirty="0">
                          <a:solidFill>
                            <a:schemeClr val="bg1"/>
                          </a:solidFill>
                          <a:latin typeface="Bookman Old Style" panose="02050604050505020204" pitchFamily="18" charset="0"/>
                        </a:rPr>
                        <a:t>Термін реалізації: </a:t>
                      </a:r>
                    </a:p>
                    <a:p>
                      <a:pPr defTabSz="112395">
                        <a:lnSpc>
                          <a:spcPct val="110000"/>
                        </a:lnSpc>
                        <a:defRPr i="1" cap="all">
                          <a:solidFill>
                            <a:schemeClr val="accent5">
                              <a:lumOff val="-29866"/>
                            </a:schemeClr>
                          </a:solidFill>
                          <a:latin typeface="HeliosCondBlackC"/>
                          <a:ea typeface="HeliosCondBlackC"/>
                          <a:cs typeface="HeliosCondBlackC"/>
                          <a:sym typeface="HeliosCondBlackC"/>
                        </a:defRPr>
                      </a:pPr>
                      <a:r>
                        <a:rPr lang="uk-UA" sz="1200" cap="all" noProof="0" dirty="0">
                          <a:solidFill>
                            <a:schemeClr val="bg1"/>
                          </a:solidFill>
                          <a:latin typeface="Bookman Old Style" panose="02050604050505020204" pitchFamily="18" charset="0"/>
                          <a:cs typeface="Arial" panose="020B0604020202020204" pitchFamily="34" charset="0"/>
                          <a:sym typeface="HeliosCondBlackC"/>
                        </a:rPr>
                        <a:t>6 місяців</a:t>
                      </a:r>
                      <a:endParaRPr lang="uk-UA" sz="800" noProof="0" dirty="0">
                        <a:solidFill>
                          <a:schemeClr val="bg1"/>
                        </a:solidFill>
                        <a:latin typeface="Bookman Old Style" panose="02050604050505020204" pitchFamily="18" charset="0"/>
                        <a:cs typeface="Arial" panose="020B0604020202020204" pitchFamily="34" charset="0"/>
                      </a:endParaRPr>
                    </a:p>
                  </a:txBody>
                  <a:tcPr marL="17145" marR="17145" marT="0" marB="0"/>
                </a:tc>
                <a:tc hMerge="1">
                  <a:txBody>
                    <a:bodyPr/>
                    <a:lstStyle/>
                    <a:p>
                      <a:pPr latinLnBrk="0">
                        <a:lnSpc>
                          <a:spcPct val="150000"/>
                        </a:lnSpc>
                      </a:pPr>
                      <a:endParaRPr lang="uk-UA" sz="1050" b="0" i="0" kern="1200" dirty="0">
                        <a:solidFill>
                          <a:schemeClr val="bg1"/>
                        </a:solidFill>
                        <a:effectLst/>
                        <a:latin typeface="+mn-lt"/>
                        <a:ea typeface="+mn-ea"/>
                        <a:cs typeface="+mn-cs"/>
                      </a:endParaRPr>
                    </a:p>
                  </a:txBody>
                  <a:tcPr marL="17145" marR="17145" marT="0" marB="0"/>
                </a:tc>
                <a:extLst>
                  <a:ext uri="{0D108BD9-81ED-4DB2-BD59-A6C34878D82A}">
                    <a16:rowId xmlns:a16="http://schemas.microsoft.com/office/drawing/2014/main" val="1681187764"/>
                  </a:ext>
                </a:extLst>
              </a:tr>
            </a:tbl>
          </a:graphicData>
        </a:graphic>
      </p:graphicFrame>
      <p:pic>
        <p:nvPicPr>
          <p:cNvPr id="4" name="Рисунок 3">
            <a:extLst>
              <a:ext uri="{FF2B5EF4-FFF2-40B4-BE49-F238E27FC236}">
                <a16:creationId xmlns:a16="http://schemas.microsoft.com/office/drawing/2014/main" id="{AE54C2EC-21DD-79A2-6FBA-07B079E488B6}"/>
              </a:ext>
            </a:extLst>
          </p:cNvPr>
          <p:cNvPicPr>
            <a:picLocks noChangeAspect="1"/>
          </p:cNvPicPr>
          <p:nvPr/>
        </p:nvPicPr>
        <p:blipFill>
          <a:blip r:embed="rId6"/>
          <a:stretch>
            <a:fillRect/>
          </a:stretch>
        </p:blipFill>
        <p:spPr>
          <a:xfrm>
            <a:off x="3460374" y="2079812"/>
            <a:ext cx="3049964" cy="2169461"/>
          </a:xfrm>
          <a:prstGeom prst="rect">
            <a:avLst/>
          </a:prstGeom>
        </p:spPr>
      </p:pic>
      <p:pic>
        <p:nvPicPr>
          <p:cNvPr id="6" name="Рисунок 5">
            <a:extLst>
              <a:ext uri="{FF2B5EF4-FFF2-40B4-BE49-F238E27FC236}">
                <a16:creationId xmlns:a16="http://schemas.microsoft.com/office/drawing/2014/main" id="{A5644149-730F-7192-6ABC-9E2AA4C81EBA}"/>
              </a:ext>
            </a:extLst>
          </p:cNvPr>
          <p:cNvPicPr>
            <a:picLocks noChangeAspect="1"/>
          </p:cNvPicPr>
          <p:nvPr/>
        </p:nvPicPr>
        <p:blipFill>
          <a:blip r:embed="rId7"/>
          <a:srcRect t="14485"/>
          <a:stretch>
            <a:fillRect/>
          </a:stretch>
        </p:blipFill>
        <p:spPr>
          <a:xfrm>
            <a:off x="493059" y="4240304"/>
            <a:ext cx="6015318" cy="2146131"/>
          </a:xfrm>
          <a:prstGeom prst="rect">
            <a:avLst/>
          </a:prstGeom>
        </p:spPr>
      </p:pic>
      <p:pic>
        <p:nvPicPr>
          <p:cNvPr id="7" name="Picture 2" descr="Центр надання адміністративних послуг відновив свою роботу на території  Лиманської громади">
            <a:extLst>
              <a:ext uri="{FF2B5EF4-FFF2-40B4-BE49-F238E27FC236}">
                <a16:creationId xmlns:a16="http://schemas.microsoft.com/office/drawing/2014/main" id="{C62CE7CB-562A-C382-B5F0-A34A7F23F4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609" b="96247" l="9750" r="89987">
                        <a14:foregroundMark x1="34651" y1="70861" x2="34651" y2="70861"/>
                        <a14:foregroundMark x1="28458" y1="52539" x2="28458" y2="52539"/>
                        <a14:foregroundMark x1="28722" y1="40397" x2="28722" y2="40397"/>
                        <a14:foregroundMark x1="29644" y1="70199" x2="29644" y2="70199"/>
                        <a14:foregroundMark x1="27404" y1="67108" x2="27404" y2="67108"/>
                        <a14:foregroundMark x1="24374" y1="28035" x2="24374" y2="28035"/>
                        <a14:foregroundMark x1="50856" y1="91391" x2="50856" y2="91391"/>
                        <a14:foregroundMark x1="32675" y1="22737" x2="32675" y2="22737"/>
                        <a14:foregroundMark x1="47036" y1="8830" x2="47036" y2="8830"/>
                        <a14:foregroundMark x1="47826" y1="15453" x2="47826" y2="15453"/>
                        <a14:foregroundMark x1="39262" y1="53201" x2="39262" y2="53201"/>
                        <a14:foregroundMark x1="39262" y1="49669" x2="39262" y2="49669"/>
                        <a14:foregroundMark x1="43215" y1="48344" x2="43215" y2="48344"/>
                        <a14:foregroundMark x1="51120" y1="49448" x2="51120" y2="49448"/>
                        <a14:foregroundMark x1="56917" y1="50110" x2="56917" y2="50110"/>
                        <a14:foregroundMark x1="38472" y1="20751" x2="38472" y2="20751"/>
                        <a14:foregroundMark x1="49671" y1="96247" x2="49671" y2="96247"/>
                        <a14:backgroundMark x1="52174" y1="48344" x2="52174" y2="48344"/>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09676" y="171449"/>
            <a:ext cx="1778022"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80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есурс 3.png" descr="Ресурс 3.png">
            <a:extLst>
              <a:ext uri="{FF2B5EF4-FFF2-40B4-BE49-F238E27FC236}">
                <a16:creationId xmlns:a16="http://schemas.microsoft.com/office/drawing/2014/main" id="{85D2036B-74CA-07DA-8490-550A4CE15EF4}"/>
              </a:ext>
            </a:extLst>
          </p:cNvPr>
          <p:cNvPicPr>
            <a:picLocks noChangeAspect="1"/>
          </p:cNvPicPr>
          <p:nvPr/>
        </p:nvPicPr>
        <p:blipFill>
          <a:blip r:embed="rId2"/>
          <a:stretch>
            <a:fillRect/>
          </a:stretch>
        </p:blipFill>
        <p:spPr>
          <a:xfrm>
            <a:off x="0" y="0"/>
            <a:ext cx="1761438" cy="3297411"/>
          </a:xfrm>
          <a:prstGeom prst="rect">
            <a:avLst/>
          </a:prstGeom>
          <a:ln w="25400">
            <a:miter lim="400000"/>
          </a:ln>
        </p:spPr>
      </p:pic>
      <p:sp>
        <p:nvSpPr>
          <p:cNvPr id="2" name="Заголовок 1"/>
          <p:cNvSpPr>
            <a:spLocks noGrp="1"/>
          </p:cNvSpPr>
          <p:nvPr>
            <p:ph type="title"/>
          </p:nvPr>
        </p:nvSpPr>
        <p:spPr>
          <a:xfrm>
            <a:off x="0" y="189488"/>
            <a:ext cx="12192000" cy="881553"/>
          </a:xfrm>
        </p:spPr>
        <p:txBody>
          <a:bodyPr>
            <a:noAutofit/>
          </a:bodyPr>
          <a:lstStyle/>
          <a:p>
            <a:pPr algn="ctr"/>
            <a:r>
              <a:rPr lang="uk-UA" sz="4400" b="1" cap="none" noProof="0"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Інвестиційно привабливі земельні ділянки</a:t>
            </a:r>
          </a:p>
        </p:txBody>
      </p:sp>
      <p:sp>
        <p:nvSpPr>
          <p:cNvPr id="3" name="Объект 2"/>
          <p:cNvSpPr>
            <a:spLocks noGrp="1"/>
          </p:cNvSpPr>
          <p:nvPr>
            <p:ph idx="1"/>
          </p:nvPr>
        </p:nvSpPr>
        <p:spPr>
          <a:xfrm>
            <a:off x="727528" y="1553029"/>
            <a:ext cx="5310414" cy="4502151"/>
          </a:xfrm>
        </p:spPr>
        <p:txBody>
          <a:bodyPr>
            <a:normAutofit/>
          </a:bodyPr>
          <a:lstStyle/>
          <a:p>
            <a:pPr algn="just">
              <a:spcAft>
                <a:spcPts val="0"/>
              </a:spcAft>
              <a:buClrTx/>
            </a:pPr>
            <a:r>
              <a:rPr lang="uk-UA" b="1" noProof="0" dirty="0">
                <a:solidFill>
                  <a:schemeClr val="bg1"/>
                </a:solidFill>
                <a:latin typeface="Monotype Corsiva" panose="03010101010201010101" pitchFamily="66" charset="0"/>
                <a:cs typeface="Times New Roman" panose="02020603050405020304" pitchFamily="18" charset="0"/>
              </a:rPr>
              <a:t>АДРЕСА</a:t>
            </a:r>
            <a:r>
              <a:rPr lang="uk-UA" noProof="0" dirty="0">
                <a:solidFill>
                  <a:schemeClr val="bg1"/>
                </a:solidFill>
                <a:latin typeface="Monotype Corsiva" panose="03010101010201010101" pitchFamily="66" charset="0"/>
                <a:cs typeface="Times New Roman" panose="02020603050405020304" pitchFamily="18" charset="0"/>
              </a:rPr>
              <a:t>: </a:t>
            </a:r>
            <a:r>
              <a:rPr lang="uk-UA" sz="1800" noProof="0" dirty="0">
                <a:solidFill>
                  <a:schemeClr val="bg1"/>
                </a:solidFill>
                <a:latin typeface="Monotype Corsiva" panose="03010101010201010101" pitchFamily="66" charset="0"/>
                <a:cs typeface="Times New Roman" panose="02020603050405020304" pitchFamily="18" charset="0"/>
              </a:rPr>
              <a:t>місто Тернівка, вулиця Харківська (район шахти «Тернівська»)</a:t>
            </a:r>
          </a:p>
          <a:p>
            <a:pPr algn="just">
              <a:buClrTx/>
            </a:pPr>
            <a:r>
              <a:rPr lang="uk-UA" b="1" noProof="0" dirty="0">
                <a:solidFill>
                  <a:schemeClr val="bg1"/>
                </a:solidFill>
                <a:latin typeface="Monotype Corsiva" panose="03010101010201010101" pitchFamily="66" charset="0"/>
                <a:cs typeface="Times New Roman" panose="02020603050405020304" pitchFamily="18" charset="0"/>
              </a:rPr>
              <a:t>ОРІЄНТОВНА ПЛОЩА</a:t>
            </a:r>
            <a:r>
              <a:rPr lang="uk-UA" noProof="0" dirty="0">
                <a:solidFill>
                  <a:schemeClr val="bg1"/>
                </a:solidFill>
                <a:latin typeface="Monotype Corsiva" panose="03010101010201010101" pitchFamily="66" charset="0"/>
                <a:cs typeface="Times New Roman" panose="02020603050405020304" pitchFamily="18" charset="0"/>
              </a:rPr>
              <a:t>: </a:t>
            </a:r>
            <a:r>
              <a:rPr lang="uk-UA" sz="1800" noProof="0" dirty="0">
                <a:solidFill>
                  <a:schemeClr val="bg1"/>
                </a:solidFill>
                <a:latin typeface="Monotype Corsiva" panose="03010101010201010101" pitchFamily="66" charset="0"/>
                <a:cs typeface="Times New Roman" panose="02020603050405020304" pitchFamily="18" charset="0"/>
              </a:rPr>
              <a:t>0,1752 га</a:t>
            </a:r>
          </a:p>
          <a:p>
            <a:pPr>
              <a:buClrTx/>
            </a:pPr>
            <a:r>
              <a:rPr lang="uk-UA" b="1" noProof="0" dirty="0">
                <a:solidFill>
                  <a:schemeClr val="bg1"/>
                </a:solidFill>
                <a:latin typeface="Monotype Corsiva" panose="03010101010201010101" pitchFamily="66" charset="0"/>
                <a:cs typeface="Times New Roman" panose="02020603050405020304" pitchFamily="18" charset="0"/>
              </a:rPr>
              <a:t>КАДАСТРОВИЙ НОМЕР</a:t>
            </a:r>
            <a:r>
              <a:rPr lang="uk-UA" noProof="0" dirty="0">
                <a:solidFill>
                  <a:schemeClr val="bg1"/>
                </a:solidFill>
                <a:latin typeface="Monotype Corsiva" panose="03010101010201010101" pitchFamily="66" charset="0"/>
                <a:cs typeface="Times New Roman" panose="02020603050405020304" pitchFamily="18" charset="0"/>
              </a:rPr>
              <a:t>: </a:t>
            </a:r>
            <a:r>
              <a:rPr lang="uk-UA" sz="1800" noProof="0" dirty="0">
                <a:solidFill>
                  <a:schemeClr val="bg1"/>
                </a:solidFill>
                <a:latin typeface="Monotype Corsiva" panose="03010101010201010101" pitchFamily="66" charset="0"/>
                <a:cs typeface="Times New Roman" panose="02020603050405020304" pitchFamily="18" charset="0"/>
              </a:rPr>
              <a:t>1213500000:01:033:0035</a:t>
            </a:r>
            <a:endParaRPr lang="uk-UA" noProof="0" dirty="0">
              <a:solidFill>
                <a:schemeClr val="bg1"/>
              </a:solidFill>
              <a:latin typeface="Monotype Corsiva" panose="03010101010201010101" pitchFamily="66" charset="0"/>
              <a:cs typeface="Times New Roman" panose="02020603050405020304" pitchFamily="18" charset="0"/>
            </a:endParaRPr>
          </a:p>
          <a:p>
            <a:pPr algn="just">
              <a:buClrTx/>
            </a:pPr>
            <a:r>
              <a:rPr lang="uk-UA" b="1" noProof="0" dirty="0">
                <a:solidFill>
                  <a:schemeClr val="bg1"/>
                </a:solidFill>
                <a:latin typeface="Monotype Corsiva" panose="03010101010201010101" pitchFamily="66" charset="0"/>
                <a:cs typeface="Times New Roman" panose="02020603050405020304" pitchFamily="18" charset="0"/>
              </a:rPr>
              <a:t>ПРИЗНАЧЕННЯ</a:t>
            </a:r>
            <a:r>
              <a:rPr lang="uk-UA" noProof="0" dirty="0">
                <a:solidFill>
                  <a:schemeClr val="bg1"/>
                </a:solidFill>
                <a:latin typeface="Monotype Corsiva" panose="03010101010201010101" pitchFamily="66" charset="0"/>
                <a:cs typeface="Times New Roman" panose="02020603050405020304" pitchFamily="18" charset="0"/>
              </a:rPr>
              <a:t>: </a:t>
            </a:r>
            <a:r>
              <a:rPr lang="uk-UA" sz="1800" noProof="0" dirty="0">
                <a:solidFill>
                  <a:schemeClr val="bg1"/>
                </a:solidFill>
                <a:latin typeface="Monotype Corsiva" panose="03010101010201010101" pitchFamily="66" charset="0"/>
                <a:cs typeface="Times New Roman" panose="02020603050405020304" pitchFamily="18" charset="0"/>
              </a:rPr>
              <a:t>розміщення об’єктів  комунального господарства - бази прибиральних  машин,  бази  експлуатації  та  ремонту  житла,  будівлі  та  споруди  інженерного  обладнання,  які  не  мають  екологічних  обмежень,  гаражі,  автостоянки  та  транспортні  споруди,  спеціальні  магазини  по  продажу  будівельних  виробів, підприємства побутового  обслуговування.</a:t>
            </a:r>
            <a:endParaRPr lang="uk-UA" noProof="0" dirty="0">
              <a:solidFill>
                <a:schemeClr val="bg1"/>
              </a:solidFill>
              <a:latin typeface="Monotype Corsiva" panose="03010101010201010101" pitchFamily="66"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45"/>
          <a:stretch/>
        </p:blipFill>
        <p:spPr bwMode="auto">
          <a:xfrm>
            <a:off x="6123586" y="1654630"/>
            <a:ext cx="5110472" cy="4145560"/>
          </a:xfrm>
          <a:prstGeom prst="rect">
            <a:avLst/>
          </a:prstGeom>
          <a:noFill/>
          <a:extLst>
            <a:ext uri="{909E8E84-426E-40DD-AFC4-6F175D3DCCD1}">
              <a14:hiddenFill xmlns:a14="http://schemas.microsoft.com/office/drawing/2010/main">
                <a:solidFill>
                  <a:srgbClr val="FFFFFF"/>
                </a:solidFill>
              </a14:hiddenFill>
            </a:ext>
          </a:extLst>
        </p:spPr>
      </p:pic>
      <p:pic>
        <p:nvPicPr>
          <p:cNvPr id="5" name="Ресурс 3.png" descr="Ресурс 3.png">
            <a:extLst>
              <a:ext uri="{FF2B5EF4-FFF2-40B4-BE49-F238E27FC236}">
                <a16:creationId xmlns:a16="http://schemas.microsoft.com/office/drawing/2014/main" id="{296C40AD-CE1F-15FD-51DD-41679FF422EE}"/>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есурс 3.png" descr="Ресурс 3.png">
            <a:extLst>
              <a:ext uri="{FF2B5EF4-FFF2-40B4-BE49-F238E27FC236}">
                <a16:creationId xmlns:a16="http://schemas.microsoft.com/office/drawing/2014/main" id="{0BB9FEBF-B70E-18F1-E1E8-9EDB670972B9}"/>
              </a:ext>
            </a:extLst>
          </p:cNvPr>
          <p:cNvPicPr>
            <a:picLocks noChangeAspect="1"/>
          </p:cNvPicPr>
          <p:nvPr/>
        </p:nvPicPr>
        <p:blipFill>
          <a:blip r:embed="rId2"/>
          <a:stretch>
            <a:fillRect/>
          </a:stretch>
        </p:blipFill>
        <p:spPr>
          <a:xfrm>
            <a:off x="0" y="0"/>
            <a:ext cx="1761438" cy="3297411"/>
          </a:xfrm>
          <a:prstGeom prst="rect">
            <a:avLst/>
          </a:prstGeom>
          <a:ln w="25400">
            <a:miter lim="400000"/>
          </a:ln>
        </p:spPr>
      </p:pic>
      <p:pic>
        <p:nvPicPr>
          <p:cNvPr id="5" name="Ресурс 3.png" descr="Ресурс 3.png">
            <a:extLst>
              <a:ext uri="{FF2B5EF4-FFF2-40B4-BE49-F238E27FC236}">
                <a16:creationId xmlns:a16="http://schemas.microsoft.com/office/drawing/2014/main" id="{C589F816-355A-4C36-D853-47988848B60F}"/>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sp>
        <p:nvSpPr>
          <p:cNvPr id="3" name="Объект 2">
            <a:extLst>
              <a:ext uri="{FF2B5EF4-FFF2-40B4-BE49-F238E27FC236}">
                <a16:creationId xmlns:a16="http://schemas.microsoft.com/office/drawing/2014/main" id="{60F38332-B6E0-BBDF-10FE-E9EF561D96F7}"/>
              </a:ext>
            </a:extLst>
          </p:cNvPr>
          <p:cNvSpPr>
            <a:spLocks noGrp="1"/>
          </p:cNvSpPr>
          <p:nvPr>
            <p:ph idx="1"/>
          </p:nvPr>
        </p:nvSpPr>
        <p:spPr>
          <a:xfrm>
            <a:off x="512199" y="1513401"/>
            <a:ext cx="4771002" cy="4858370"/>
          </a:xfrm>
        </p:spPr>
        <p:txBody>
          <a:bodyPr>
            <a:noAutofit/>
          </a:bodyPr>
          <a:lstStyle/>
          <a:p>
            <a:pPr algn="just">
              <a:buClrTx/>
            </a:pPr>
            <a:r>
              <a:rPr lang="uk-UA" sz="1800" b="1" noProof="0" dirty="0">
                <a:solidFill>
                  <a:schemeClr val="bg1"/>
                </a:solidFill>
                <a:latin typeface="Monotype Corsiva" panose="03010101010201010101" pitchFamily="66" charset="0"/>
                <a:cs typeface="Times New Roman" panose="02020603050405020304" pitchFamily="18" charset="0"/>
              </a:rPr>
              <a:t>АДРЕСА</a:t>
            </a:r>
            <a:r>
              <a:rPr lang="uk-UA" sz="1800" noProof="0" dirty="0">
                <a:solidFill>
                  <a:schemeClr val="bg1"/>
                </a:solidFill>
                <a:latin typeface="Monotype Corsiva" panose="03010101010201010101" pitchFamily="66" charset="0"/>
                <a:cs typeface="Times New Roman" panose="02020603050405020304" pitchFamily="18" charset="0"/>
              </a:rPr>
              <a:t>: </a:t>
            </a:r>
            <a:r>
              <a:rPr lang="uk-UA" sz="1600" noProof="0" dirty="0">
                <a:solidFill>
                  <a:schemeClr val="bg1"/>
                </a:solidFill>
                <a:latin typeface="Monotype Corsiva" panose="03010101010201010101" pitchFamily="66" charset="0"/>
                <a:cs typeface="Times New Roman" panose="02020603050405020304" pitchFamily="18" charset="0"/>
              </a:rPr>
              <a:t>вул. Харківська, м.Тернівка (центральна частина міста) </a:t>
            </a:r>
          </a:p>
          <a:p>
            <a:pPr algn="just">
              <a:buClrTx/>
            </a:pPr>
            <a:r>
              <a:rPr lang="uk-UA" sz="1800" b="1" noProof="0" dirty="0">
                <a:solidFill>
                  <a:schemeClr val="bg1"/>
                </a:solidFill>
                <a:latin typeface="Monotype Corsiva" panose="03010101010201010101" pitchFamily="66" charset="0"/>
                <a:cs typeface="Times New Roman" panose="02020603050405020304" pitchFamily="18" charset="0"/>
              </a:rPr>
              <a:t>ОРІЄНТОВНА ПЛОЩА</a:t>
            </a:r>
            <a:r>
              <a:rPr lang="uk-UA" sz="1800" noProof="0" dirty="0">
                <a:solidFill>
                  <a:schemeClr val="bg1"/>
                </a:solidFill>
                <a:latin typeface="Monotype Corsiva" panose="03010101010201010101" pitchFamily="66" charset="0"/>
                <a:cs typeface="Times New Roman" panose="02020603050405020304" pitchFamily="18" charset="0"/>
              </a:rPr>
              <a:t>: </a:t>
            </a:r>
            <a:r>
              <a:rPr lang="uk-UA" sz="1600" noProof="0" dirty="0">
                <a:solidFill>
                  <a:schemeClr val="bg1"/>
                </a:solidFill>
                <a:latin typeface="Monotype Corsiva" panose="03010101010201010101" pitchFamily="66" charset="0"/>
                <a:cs typeface="Times New Roman" panose="02020603050405020304" pitchFamily="18" charset="0"/>
              </a:rPr>
              <a:t>0,1136 га</a:t>
            </a:r>
          </a:p>
          <a:p>
            <a:pPr algn="just">
              <a:buClrTx/>
            </a:pPr>
            <a:r>
              <a:rPr lang="uk-UA" sz="1800" b="1" noProof="0" dirty="0">
                <a:solidFill>
                  <a:schemeClr val="bg1"/>
                </a:solidFill>
                <a:latin typeface="Monotype Corsiva" panose="03010101010201010101" pitchFamily="66" charset="0"/>
                <a:cs typeface="Times New Roman" panose="02020603050405020304" pitchFamily="18" charset="0"/>
              </a:rPr>
              <a:t>ПРИЗНАЧЕННЯ</a:t>
            </a:r>
            <a:r>
              <a:rPr lang="uk-UA" sz="1800" noProof="0" dirty="0">
                <a:solidFill>
                  <a:schemeClr val="bg1"/>
                </a:solidFill>
                <a:latin typeface="Monotype Corsiva" panose="03010101010201010101" pitchFamily="66" charset="0"/>
                <a:cs typeface="Times New Roman" panose="02020603050405020304" pitchFamily="18" charset="0"/>
              </a:rPr>
              <a:t>: </a:t>
            </a:r>
            <a:r>
              <a:rPr lang="uk-UA" sz="1600" noProof="0" dirty="0">
                <a:solidFill>
                  <a:schemeClr val="bg1"/>
                </a:solidFill>
                <a:latin typeface="Monotype Corsiva" panose="03010101010201010101" pitchFamily="66" charset="0"/>
                <a:cs typeface="Times New Roman" panose="02020603050405020304" pitchFamily="18" charset="0"/>
              </a:rPr>
              <a:t>житлова забудова; установи освіти та виховання;   установи охорони здоров’я та соціального забезпечення;   спортивні та фізкультурно-оздоровчі заклади;  парки, сквери, бульвари; заклади культури та мистецтва;   культові  споруди;   підприємства  громадського  харчування;   підприємства побутового обслуговування;   магазини;   адміністративні споруди, офіси, організації управління; проектні організації, кредитно-фінансові установи та підприємства зв’язку;   готелі; магазини без обмеження профілю;   торговельні центри, виставки товарів;   підприємства громадського харчування та побутового обслуговування загальноміського значення.</a:t>
            </a:r>
            <a:endParaRPr lang="uk-UA" sz="1800" noProof="0" dirty="0">
              <a:latin typeface="Monotype Corsiva" panose="03010101010201010101" pitchFamily="66" charset="0"/>
            </a:endParaRPr>
          </a:p>
        </p:txBody>
      </p:sp>
      <p:pic>
        <p:nvPicPr>
          <p:cNvPr id="2050" name="Picture 2">
            <a:extLst>
              <a:ext uri="{FF2B5EF4-FFF2-40B4-BE49-F238E27FC236}">
                <a16:creationId xmlns:a16="http://schemas.microsoft.com/office/drawing/2014/main" id="{D8FD485E-4486-3F3F-887F-A5C5A929B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13"/>
          <a:stretch/>
        </p:blipFill>
        <p:spPr bwMode="auto">
          <a:xfrm>
            <a:off x="5663688" y="1873536"/>
            <a:ext cx="5657455" cy="42206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455C1B77-BB0A-68C0-8B06-396A13B98DB5}"/>
              </a:ext>
            </a:extLst>
          </p:cNvPr>
          <p:cNvSpPr>
            <a:spLocks noGrp="1"/>
          </p:cNvSpPr>
          <p:nvPr>
            <p:ph type="title"/>
          </p:nvPr>
        </p:nvSpPr>
        <p:spPr>
          <a:xfrm>
            <a:off x="0" y="189488"/>
            <a:ext cx="12192000" cy="881553"/>
          </a:xfrm>
        </p:spPr>
        <p:txBody>
          <a:bodyPr>
            <a:noAutofit/>
          </a:bodyPr>
          <a:lstStyle/>
          <a:p>
            <a:pPr algn="ctr"/>
            <a:r>
              <a:rPr lang="uk-UA" sz="4400" b="1" cap="none" noProof="0"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Інвестиційно привабливі земельні ділянки</a:t>
            </a:r>
          </a:p>
        </p:txBody>
      </p:sp>
    </p:spTree>
    <p:extLst>
      <p:ext uri="{BB962C8B-B14F-4D97-AF65-F5344CB8AC3E}">
        <p14:creationId xmlns:p14="http://schemas.microsoft.com/office/powerpoint/2010/main" val="302938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19550"/>
            <a:ext cx="6957984" cy="874534"/>
          </a:xfrm>
        </p:spPr>
        <p:txBody>
          <a:bodyPr>
            <a:normAutofit/>
          </a:bodyPr>
          <a:lstStyle/>
          <a:p>
            <a:pPr algn="ctr"/>
            <a:r>
              <a:rPr lang="uk-UA" sz="40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Загальна інформація</a:t>
            </a:r>
          </a:p>
        </p:txBody>
      </p:sp>
      <p:pic>
        <p:nvPicPr>
          <p:cNvPr id="5" name="Объект 4"/>
          <p:cNvPicPr>
            <a:picLocks noGrp="1" noChangeAspect="1"/>
          </p:cNvPicPr>
          <p:nvPr>
            <p:ph idx="1"/>
          </p:nvPr>
        </p:nvPicPr>
        <p:blipFill>
          <a:blip r:embed="rId2"/>
          <a:stretch>
            <a:fillRect/>
          </a:stretch>
        </p:blipFill>
        <p:spPr>
          <a:xfrm>
            <a:off x="6957985" y="282817"/>
            <a:ext cx="5023130" cy="3034539"/>
          </a:xfrm>
        </p:spPr>
      </p:pic>
      <p:pic>
        <p:nvPicPr>
          <p:cNvPr id="19" name="Рисунок 18" descr="Горо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229" y="2617471"/>
            <a:ext cx="1357414" cy="1276928"/>
          </a:xfrm>
          <a:prstGeom prst="rect">
            <a:avLst/>
          </a:prstGeom>
        </p:spPr>
      </p:pic>
      <p:sp>
        <p:nvSpPr>
          <p:cNvPr id="21" name="TextBox 20"/>
          <p:cNvSpPr txBox="1"/>
          <p:nvPr/>
        </p:nvSpPr>
        <p:spPr>
          <a:xfrm>
            <a:off x="1751804" y="2858832"/>
            <a:ext cx="4023853" cy="860425"/>
          </a:xfrm>
          <a:prstGeom prst="rect">
            <a:avLst/>
          </a:prstGeom>
          <a:noFill/>
        </p:spPr>
        <p:txBody>
          <a:bodyPr wrap="square">
            <a:spAutoFit/>
          </a:bodyPr>
          <a:lstStyle/>
          <a:p>
            <a:r>
              <a:rPr lang="uk-UA" b="1" noProof="0" dirty="0">
                <a:solidFill>
                  <a:schemeClr val="bg2">
                    <a:lumMod val="75000"/>
                  </a:schemeClr>
                </a:solidFill>
                <a:latin typeface="Times New Roman" panose="02020603050405020304" pitchFamily="18" charset="0"/>
                <a:cs typeface="Times New Roman" panose="02020603050405020304" pitchFamily="18" charset="0"/>
              </a:rPr>
              <a:t>Кількість населених пунктів – 2:</a:t>
            </a:r>
          </a:p>
          <a:p>
            <a:pPr marL="285750" indent="-285750">
              <a:buFont typeface="Arial" panose="020B0604020202020204" pitchFamily="34" charset="0"/>
              <a:buChar char="•"/>
            </a:pPr>
            <a:r>
              <a:rPr lang="uk-UA" sz="1600" noProof="0" dirty="0">
                <a:solidFill>
                  <a:schemeClr val="bg2">
                    <a:lumMod val="75000"/>
                  </a:schemeClr>
                </a:solidFill>
                <a:latin typeface="Times New Roman" panose="02020603050405020304" pitchFamily="18" charset="0"/>
                <a:cs typeface="Times New Roman" panose="02020603050405020304" pitchFamily="18" charset="0"/>
              </a:rPr>
              <a:t>м. Тернівка</a:t>
            </a:r>
          </a:p>
          <a:p>
            <a:pPr marL="285750" indent="-285750">
              <a:buFont typeface="Arial" panose="020B0604020202020204" pitchFamily="34" charset="0"/>
              <a:buChar char="•"/>
            </a:pPr>
            <a:r>
              <a:rPr lang="uk-UA" sz="1600" noProof="0" dirty="0">
                <a:solidFill>
                  <a:schemeClr val="bg2">
                    <a:lumMod val="75000"/>
                  </a:schemeClr>
                </a:solidFill>
                <a:latin typeface="Times New Roman" panose="02020603050405020304" pitchFamily="18" charset="0"/>
                <a:cs typeface="Times New Roman" panose="02020603050405020304" pitchFamily="18" charset="0"/>
              </a:rPr>
              <a:t>с. Зелена Долина</a:t>
            </a:r>
          </a:p>
        </p:txBody>
      </p:sp>
      <p:pic>
        <p:nvPicPr>
          <p:cNvPr id="23" name="Рисунок 22" descr="Группа людей"/>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9233" y="4270609"/>
            <a:ext cx="1508245" cy="1312663"/>
          </a:xfrm>
          <a:prstGeom prst="rect">
            <a:avLst/>
          </a:prstGeom>
        </p:spPr>
      </p:pic>
      <p:sp>
        <p:nvSpPr>
          <p:cNvPr id="25" name="TextBox 24"/>
          <p:cNvSpPr txBox="1"/>
          <p:nvPr/>
        </p:nvSpPr>
        <p:spPr>
          <a:xfrm>
            <a:off x="2958691" y="5585629"/>
            <a:ext cx="3040626" cy="615553"/>
          </a:xfrm>
          <a:prstGeom prst="rect">
            <a:avLst/>
          </a:prstGeom>
          <a:noFill/>
        </p:spPr>
        <p:txBody>
          <a:bodyPr wrap="square">
            <a:spAutoFit/>
          </a:bodyPr>
          <a:lstStyle/>
          <a:p>
            <a:pPr algn="ctr"/>
            <a:r>
              <a:rPr lang="uk-UA" b="1" noProof="0" dirty="0">
                <a:solidFill>
                  <a:schemeClr val="bg2">
                    <a:lumMod val="75000"/>
                  </a:schemeClr>
                </a:solidFill>
                <a:latin typeface="Times New Roman" panose="02020603050405020304" pitchFamily="18" charset="0"/>
                <a:cs typeface="Times New Roman" panose="02020603050405020304" pitchFamily="18" charset="0"/>
              </a:rPr>
              <a:t>Площа</a:t>
            </a:r>
            <a:r>
              <a:rPr lang="uk-UA" noProof="0" dirty="0">
                <a:latin typeface="Times New Roman" panose="02020603050405020304" pitchFamily="18" charset="0"/>
                <a:cs typeface="Times New Roman" panose="02020603050405020304" pitchFamily="18" charset="0"/>
              </a:rPr>
              <a:t> </a:t>
            </a:r>
            <a:r>
              <a:rPr lang="uk-UA" b="1" noProof="0" dirty="0">
                <a:solidFill>
                  <a:schemeClr val="bg2">
                    <a:lumMod val="75000"/>
                  </a:schemeClr>
                </a:solidFill>
                <a:latin typeface="Times New Roman" panose="02020603050405020304" pitchFamily="18" charset="0"/>
                <a:cs typeface="Times New Roman" panose="02020603050405020304" pitchFamily="18" charset="0"/>
              </a:rPr>
              <a:t>громади:</a:t>
            </a:r>
          </a:p>
          <a:p>
            <a:pPr algn="ctr"/>
            <a:r>
              <a:rPr lang="uk-UA" sz="1600" noProof="0" dirty="0">
                <a:solidFill>
                  <a:schemeClr val="bg2">
                    <a:lumMod val="75000"/>
                  </a:schemeClr>
                </a:solidFill>
                <a:latin typeface="Times New Roman" panose="02020603050405020304" pitchFamily="18" charset="0"/>
                <a:cs typeface="Times New Roman" panose="02020603050405020304" pitchFamily="18" charset="0"/>
              </a:rPr>
              <a:t>1731 га</a:t>
            </a:r>
          </a:p>
        </p:txBody>
      </p:sp>
      <p:pic>
        <p:nvPicPr>
          <p:cNvPr id="27" name="Рисунок 26" descr="Карта с кнопкой"/>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8140" y="4090981"/>
            <a:ext cx="2071904" cy="1631136"/>
          </a:xfrm>
          <a:prstGeom prst="rect">
            <a:avLst/>
          </a:prstGeom>
        </p:spPr>
      </p:pic>
      <p:pic>
        <p:nvPicPr>
          <p:cNvPr id="33" name="Рисунок 32" descr="Здание"/>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842" y="1171377"/>
            <a:ext cx="1140188" cy="1140188"/>
          </a:xfrm>
          <a:prstGeom prst="rect">
            <a:avLst/>
          </a:prstGeom>
        </p:spPr>
      </p:pic>
      <p:sp>
        <p:nvSpPr>
          <p:cNvPr id="3" name="Текстовое поле 2"/>
          <p:cNvSpPr txBox="1"/>
          <p:nvPr/>
        </p:nvSpPr>
        <p:spPr>
          <a:xfrm>
            <a:off x="1702643" y="1228391"/>
            <a:ext cx="4944033" cy="1026160"/>
          </a:xfrm>
          <a:prstGeom prst="rect">
            <a:avLst/>
          </a:prstGeom>
          <a:noFill/>
        </p:spPr>
        <p:txBody>
          <a:bodyPr wrap="square" rtlCol="0">
            <a:noAutofit/>
          </a:bodyPr>
          <a:lstStyle/>
          <a:p>
            <a:r>
              <a:rPr lang="uk-UA" sz="1800" b="1" noProof="0" dirty="0">
                <a:solidFill>
                  <a:schemeClr val="bg2">
                    <a:lumMod val="75000"/>
                  </a:schemeClr>
                </a:solidFill>
                <a:latin typeface="Times New Roman" panose="02020603050405020304" pitchFamily="18" charset="0"/>
                <a:cs typeface="Times New Roman" panose="02020603050405020304" pitchFamily="18" charset="0"/>
              </a:rPr>
              <a:t>Місто Тернівка </a:t>
            </a:r>
            <a:r>
              <a:rPr lang="uk-UA" sz="1800" noProof="0" dirty="0">
                <a:solidFill>
                  <a:schemeClr val="bg2">
                    <a:lumMod val="75000"/>
                  </a:schemeClr>
                </a:solidFill>
                <a:latin typeface="Times New Roman" panose="02020603050405020304" pitchFamily="18" charset="0"/>
                <a:cs typeface="Times New Roman" panose="02020603050405020304" pitchFamily="18" charset="0"/>
              </a:rPr>
              <a:t>- адміністративний центр Тернівської міської територіальної громади Павлоградського району Дніпропетровської області.</a:t>
            </a:r>
          </a:p>
        </p:txBody>
      </p:sp>
      <p:sp>
        <p:nvSpPr>
          <p:cNvPr id="6" name="TextBox 24"/>
          <p:cNvSpPr txBox="1"/>
          <p:nvPr/>
        </p:nvSpPr>
        <p:spPr>
          <a:xfrm>
            <a:off x="590935" y="5585630"/>
            <a:ext cx="2944842" cy="615553"/>
          </a:xfrm>
          <a:prstGeom prst="rect">
            <a:avLst/>
          </a:prstGeom>
          <a:noFill/>
        </p:spPr>
        <p:txBody>
          <a:bodyPr wrap="square">
            <a:spAutoFit/>
          </a:bodyPr>
          <a:lstStyle/>
          <a:p>
            <a:pPr algn="ctr"/>
            <a:r>
              <a:rPr lang="uk-UA" b="1" noProof="0" dirty="0">
                <a:solidFill>
                  <a:schemeClr val="bg2">
                    <a:lumMod val="75000"/>
                  </a:schemeClr>
                </a:solidFill>
                <a:latin typeface="Times New Roman" panose="02020603050405020304" pitchFamily="18" charset="0"/>
                <a:cs typeface="Times New Roman" panose="02020603050405020304" pitchFamily="18" charset="0"/>
              </a:rPr>
              <a:t>Чисельність населення:</a:t>
            </a:r>
          </a:p>
          <a:p>
            <a:pPr algn="ctr"/>
            <a:r>
              <a:rPr lang="uk-UA" sz="1600" noProof="0" dirty="0">
                <a:solidFill>
                  <a:schemeClr val="bg2">
                    <a:lumMod val="75000"/>
                  </a:schemeClr>
                </a:solidFill>
                <a:latin typeface="Times New Roman" panose="02020603050405020304" pitchFamily="18" charset="0"/>
                <a:cs typeface="Times New Roman" panose="02020603050405020304" pitchFamily="18" charset="0"/>
              </a:rPr>
              <a:t>23,2 тис. осіб + 7 тис. ВПО</a:t>
            </a:r>
          </a:p>
        </p:txBody>
      </p:sp>
      <p:pic>
        <p:nvPicPr>
          <p:cNvPr id="4" name="Рисунок 3">
            <a:extLst>
              <a:ext uri="{FF2B5EF4-FFF2-40B4-BE49-F238E27FC236}">
                <a16:creationId xmlns:a16="http://schemas.microsoft.com/office/drawing/2014/main" id="{C4673C20-AB58-E9F9-58DD-F32485D81E06}"/>
              </a:ext>
            </a:extLst>
          </p:cNvPr>
          <p:cNvPicPr>
            <a:picLocks noChangeAspect="1"/>
          </p:cNvPicPr>
          <p:nvPr/>
        </p:nvPicPr>
        <p:blipFill>
          <a:blip r:embed="rId11"/>
          <a:srcRect b="5848"/>
          <a:stretch/>
        </p:blipFill>
        <p:spPr>
          <a:xfrm>
            <a:off x="6957986" y="3540643"/>
            <a:ext cx="5023129" cy="306544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есурс 3.png" descr="Ресурс 3.png">
            <a:extLst>
              <a:ext uri="{FF2B5EF4-FFF2-40B4-BE49-F238E27FC236}">
                <a16:creationId xmlns:a16="http://schemas.microsoft.com/office/drawing/2014/main" id="{C71E2F68-AB80-F9AA-3FC7-778D815645DB}"/>
              </a:ext>
            </a:extLst>
          </p:cNvPr>
          <p:cNvPicPr>
            <a:picLocks noChangeAspect="1"/>
          </p:cNvPicPr>
          <p:nvPr/>
        </p:nvPicPr>
        <p:blipFill>
          <a:blip r:embed="rId2"/>
          <a:stretch>
            <a:fillRect/>
          </a:stretch>
        </p:blipFill>
        <p:spPr>
          <a:xfrm>
            <a:off x="0" y="0"/>
            <a:ext cx="1761438" cy="3297411"/>
          </a:xfrm>
          <a:prstGeom prst="rect">
            <a:avLst/>
          </a:prstGeom>
          <a:ln w="25400">
            <a:miter lim="400000"/>
          </a:ln>
        </p:spPr>
      </p:pic>
      <p:pic>
        <p:nvPicPr>
          <p:cNvPr id="5" name="Ресурс 3.png" descr="Ресурс 3.png">
            <a:extLst>
              <a:ext uri="{FF2B5EF4-FFF2-40B4-BE49-F238E27FC236}">
                <a16:creationId xmlns:a16="http://schemas.microsoft.com/office/drawing/2014/main" id="{01812DC0-32B6-C32C-13FC-FCC76A7C71FE}"/>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pic>
        <p:nvPicPr>
          <p:cNvPr id="3074" name="Picture 2">
            <a:extLst>
              <a:ext uri="{FF2B5EF4-FFF2-40B4-BE49-F238E27FC236}">
                <a16:creationId xmlns:a16="http://schemas.microsoft.com/office/drawing/2014/main" id="{DBFF699D-8099-964D-AF71-EDAF22B0D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53"/>
          <a:stretch/>
        </p:blipFill>
        <p:spPr bwMode="auto">
          <a:xfrm>
            <a:off x="5699901" y="1676400"/>
            <a:ext cx="6059704" cy="4486275"/>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a:extLst>
              <a:ext uri="{FF2B5EF4-FFF2-40B4-BE49-F238E27FC236}">
                <a16:creationId xmlns:a16="http://schemas.microsoft.com/office/drawing/2014/main" id="{BD6B9926-9210-129D-06B1-A4FB50D2F95C}"/>
              </a:ext>
            </a:extLst>
          </p:cNvPr>
          <p:cNvSpPr>
            <a:spLocks noGrp="1"/>
          </p:cNvSpPr>
          <p:nvPr>
            <p:ph idx="1"/>
          </p:nvPr>
        </p:nvSpPr>
        <p:spPr>
          <a:xfrm>
            <a:off x="251071" y="1856798"/>
            <a:ext cx="5454404" cy="4115455"/>
          </a:xfrm>
        </p:spPr>
        <p:txBody>
          <a:bodyPr>
            <a:noAutofit/>
          </a:bodyPr>
          <a:lstStyle/>
          <a:p>
            <a:pPr algn="just">
              <a:lnSpc>
                <a:spcPct val="110000"/>
              </a:lnSpc>
              <a:buClrTx/>
            </a:pPr>
            <a:r>
              <a:rPr lang="uk-UA" sz="1800" b="1" noProof="0" dirty="0">
                <a:solidFill>
                  <a:schemeClr val="bg1"/>
                </a:solidFill>
                <a:latin typeface="Monotype Corsiva" panose="03010101010201010101" pitchFamily="66" charset="0"/>
                <a:cs typeface="Times New Roman" panose="02020603050405020304" pitchFamily="18" charset="0"/>
              </a:rPr>
              <a:t>АДРЕСА:</a:t>
            </a:r>
            <a:r>
              <a:rPr lang="uk-UA" sz="1600" noProof="0" dirty="0">
                <a:solidFill>
                  <a:schemeClr val="bg1"/>
                </a:solidFill>
                <a:latin typeface="Monotype Corsiva" panose="03010101010201010101" pitchFamily="66" charset="0"/>
                <a:cs typeface="Times New Roman" panose="02020603050405020304" pitchFamily="18" charset="0"/>
              </a:rPr>
              <a:t> вул. Ігоря Петрова, м.Тернівка (район Парку культури та відпочинку)</a:t>
            </a:r>
          </a:p>
          <a:p>
            <a:pPr algn="just">
              <a:lnSpc>
                <a:spcPct val="110000"/>
              </a:lnSpc>
              <a:buClrTx/>
            </a:pPr>
            <a:r>
              <a:rPr lang="uk-UA" sz="1800" b="1" noProof="0" dirty="0">
                <a:solidFill>
                  <a:schemeClr val="bg1"/>
                </a:solidFill>
                <a:latin typeface="Monotype Corsiva" panose="03010101010201010101" pitchFamily="66" charset="0"/>
                <a:cs typeface="Times New Roman" panose="02020603050405020304" pitchFamily="18" charset="0"/>
              </a:rPr>
              <a:t>ОРІЄНТОВНА ПЛОЩА:</a:t>
            </a:r>
            <a:r>
              <a:rPr lang="uk-UA" sz="1600" noProof="0" dirty="0">
                <a:solidFill>
                  <a:schemeClr val="bg1"/>
                </a:solidFill>
                <a:latin typeface="Monotype Corsiva" panose="03010101010201010101" pitchFamily="66" charset="0"/>
                <a:cs typeface="Times New Roman" panose="02020603050405020304" pitchFamily="18" charset="0"/>
              </a:rPr>
              <a:t> 0,0545 га</a:t>
            </a:r>
          </a:p>
          <a:p>
            <a:pPr algn="just">
              <a:lnSpc>
                <a:spcPct val="110000"/>
              </a:lnSpc>
              <a:buClrTx/>
            </a:pPr>
            <a:r>
              <a:rPr lang="uk-UA" sz="1800" b="1" noProof="0" dirty="0">
                <a:solidFill>
                  <a:schemeClr val="bg1"/>
                </a:solidFill>
                <a:latin typeface="Monotype Corsiva" panose="03010101010201010101" pitchFamily="66" charset="0"/>
                <a:cs typeface="Times New Roman" panose="02020603050405020304" pitchFamily="18" charset="0"/>
              </a:rPr>
              <a:t>ПРИЗНАЧЕННЯ:</a:t>
            </a:r>
            <a:r>
              <a:rPr lang="uk-UA" sz="1600" noProof="0" dirty="0">
                <a:solidFill>
                  <a:schemeClr val="bg1"/>
                </a:solidFill>
                <a:latin typeface="Monotype Corsiva" panose="03010101010201010101" pitchFamily="66" charset="0"/>
                <a:cs typeface="Times New Roman" panose="02020603050405020304" pitchFamily="18" charset="0"/>
              </a:rPr>
              <a:t> житлова забудова; установи освіти та виховання;   установи охорони здоров’я та соціального забезпечення;   спортивні та фізкультурно-оздоровчі заклади;  парки, сквери, бульвари; заклади культури та мистецтва;   культові  споруди;   підприємства  громадського  харчування;   підприємства побутового обслуговування;   магазини;   адміністративні споруди, офіси, організації управління; проектні організації, кредитно-фінансові установи та підприємства зв’язку;   готелі; магазини без обмеження профілю;   торговельні центри, виставки товарів;   підприємства громадського харчування та побутового обслуговування загальноміського значення.</a:t>
            </a:r>
            <a:endParaRPr lang="uk-UA" sz="1600" noProof="0" dirty="0">
              <a:latin typeface="Monotype Corsiva" panose="03010101010201010101" pitchFamily="66" charset="0"/>
            </a:endParaRPr>
          </a:p>
        </p:txBody>
      </p:sp>
      <p:sp>
        <p:nvSpPr>
          <p:cNvPr id="2" name="Заголовок 1">
            <a:extLst>
              <a:ext uri="{FF2B5EF4-FFF2-40B4-BE49-F238E27FC236}">
                <a16:creationId xmlns:a16="http://schemas.microsoft.com/office/drawing/2014/main" id="{AF69630B-9C95-B644-0E9B-9EBA60E552B3}"/>
              </a:ext>
            </a:extLst>
          </p:cNvPr>
          <p:cNvSpPr>
            <a:spLocks noGrp="1"/>
          </p:cNvSpPr>
          <p:nvPr>
            <p:ph type="title"/>
          </p:nvPr>
        </p:nvSpPr>
        <p:spPr>
          <a:xfrm>
            <a:off x="0" y="189488"/>
            <a:ext cx="12192000" cy="881553"/>
          </a:xfrm>
        </p:spPr>
        <p:txBody>
          <a:bodyPr>
            <a:noAutofit/>
          </a:bodyPr>
          <a:lstStyle/>
          <a:p>
            <a:pPr algn="ctr"/>
            <a:r>
              <a:rPr lang="uk-UA" sz="4400" b="1" cap="none" noProof="0"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Інвестиційно привабливі земельні ділянки</a:t>
            </a:r>
          </a:p>
        </p:txBody>
      </p:sp>
    </p:spTree>
    <p:extLst>
      <p:ext uri="{BB962C8B-B14F-4D97-AF65-F5344CB8AC3E}">
        <p14:creationId xmlns:p14="http://schemas.microsoft.com/office/powerpoint/2010/main" val="4170392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есурс 3.png" descr="Ресурс 3.png">
            <a:extLst>
              <a:ext uri="{FF2B5EF4-FFF2-40B4-BE49-F238E27FC236}">
                <a16:creationId xmlns:a16="http://schemas.microsoft.com/office/drawing/2014/main" id="{A677C4D0-6BB2-A0F9-CA64-CA797030D3DC}"/>
              </a:ext>
            </a:extLst>
          </p:cNvPr>
          <p:cNvPicPr>
            <a:picLocks noChangeAspect="1"/>
          </p:cNvPicPr>
          <p:nvPr/>
        </p:nvPicPr>
        <p:blipFill>
          <a:blip r:embed="rId2"/>
          <a:stretch>
            <a:fillRect/>
          </a:stretch>
        </p:blipFill>
        <p:spPr>
          <a:xfrm>
            <a:off x="0" y="0"/>
            <a:ext cx="1761438" cy="3297411"/>
          </a:xfrm>
          <a:prstGeom prst="rect">
            <a:avLst/>
          </a:prstGeom>
          <a:ln w="25400">
            <a:miter lim="400000"/>
          </a:ln>
        </p:spPr>
      </p:pic>
      <p:sp>
        <p:nvSpPr>
          <p:cNvPr id="2" name="Заголовок 1">
            <a:extLst>
              <a:ext uri="{FF2B5EF4-FFF2-40B4-BE49-F238E27FC236}">
                <a16:creationId xmlns:a16="http://schemas.microsoft.com/office/drawing/2014/main" id="{ED4DCF1B-980F-EE2B-0F7F-C83C9EA7CC79}"/>
              </a:ext>
            </a:extLst>
          </p:cNvPr>
          <p:cNvSpPr>
            <a:spLocks noGrp="1"/>
          </p:cNvSpPr>
          <p:nvPr>
            <p:ph type="title"/>
          </p:nvPr>
        </p:nvSpPr>
        <p:spPr>
          <a:xfrm>
            <a:off x="7507706" y="634042"/>
            <a:ext cx="3657600" cy="1371600"/>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Висновок</a:t>
            </a:r>
            <a:endParaRPr lang="uk-UA" sz="4400" noProof="0" dirty="0"/>
          </a:p>
        </p:txBody>
      </p:sp>
      <p:sp>
        <p:nvSpPr>
          <p:cNvPr id="4" name="Текст 3">
            <a:extLst>
              <a:ext uri="{FF2B5EF4-FFF2-40B4-BE49-F238E27FC236}">
                <a16:creationId xmlns:a16="http://schemas.microsoft.com/office/drawing/2014/main" id="{C2570131-95CA-1D57-14FB-35F70D431F1C}"/>
              </a:ext>
            </a:extLst>
          </p:cNvPr>
          <p:cNvSpPr>
            <a:spLocks noGrp="1"/>
          </p:cNvSpPr>
          <p:nvPr>
            <p:ph type="body" sz="half" idx="2"/>
          </p:nvPr>
        </p:nvSpPr>
        <p:spPr>
          <a:xfrm>
            <a:off x="6731328" y="2373701"/>
            <a:ext cx="5233510" cy="3578525"/>
          </a:xfrm>
        </p:spPr>
        <p:txBody>
          <a:bodyPr>
            <a:normAutofit/>
          </a:bodyPr>
          <a:lstStyle/>
          <a:p>
            <a:pPr algn="just"/>
            <a:r>
              <a:rPr lang="uk-UA" sz="2400" b="1" kern="0" noProof="0" dirty="0">
                <a:solidFill>
                  <a:srgbClr val="000000"/>
                </a:solidFill>
                <a:effectLst/>
                <a:latin typeface="Monotype Corsiva" panose="03010101010201010101" pitchFamily="66" charset="0"/>
                <a:ea typeface="Calibri" panose="020F0502020204030204" pitchFamily="34" charset="0"/>
              </a:rPr>
              <a:t>     У наш час, Тернівка – це </a:t>
            </a:r>
            <a:r>
              <a:rPr lang="uk-UA" sz="2400" b="1" kern="0" noProof="0" dirty="0">
                <a:solidFill>
                  <a:srgbClr val="000000"/>
                </a:solidFill>
                <a:latin typeface="Monotype Corsiva" panose="03010101010201010101" pitchFamily="66" charset="0"/>
                <a:ea typeface="Calibri" panose="020F0502020204030204" pitchFamily="34" charset="0"/>
              </a:rPr>
              <a:t>невелике ш</a:t>
            </a:r>
            <a:r>
              <a:rPr lang="uk-UA" sz="2400" b="1" kern="0" noProof="0" dirty="0">
                <a:solidFill>
                  <a:srgbClr val="000000"/>
                </a:solidFill>
                <a:effectLst/>
                <a:latin typeface="Monotype Corsiva" panose="03010101010201010101" pitchFamily="66" charset="0"/>
                <a:ea typeface="Calibri" panose="020F0502020204030204" pitchFamily="34" charset="0"/>
              </a:rPr>
              <a:t>ахтарське місто, територіальна громада з високим рівнем освіти та професійною орієнтованістю, що постійно розвивається та невпинно рухається у майбутнє.</a:t>
            </a:r>
          </a:p>
          <a:p>
            <a:pPr algn="just"/>
            <a:r>
              <a:rPr lang="uk-UA" sz="2400" b="1" kern="0" noProof="0" dirty="0">
                <a:solidFill>
                  <a:srgbClr val="000000"/>
                </a:solidFill>
                <a:latin typeface="Monotype Corsiva" panose="03010101010201010101" pitchFamily="66" charset="0"/>
              </a:rPr>
              <a:t>     P.S. Сподіваємось, що ця презентація зацікавила Вас. Ми завжди готові до співпраці та чекаємо на Вас!</a:t>
            </a:r>
            <a:endParaRPr lang="uk-UA" sz="2000" b="1" noProof="0" dirty="0">
              <a:latin typeface="Monotype Corsiva" panose="03010101010201010101" pitchFamily="66" charset="0"/>
            </a:endParaRPr>
          </a:p>
        </p:txBody>
      </p:sp>
      <p:pic>
        <p:nvPicPr>
          <p:cNvPr id="5" name="Объект 4">
            <a:extLst>
              <a:ext uri="{FF2B5EF4-FFF2-40B4-BE49-F238E27FC236}">
                <a16:creationId xmlns:a16="http://schemas.microsoft.com/office/drawing/2014/main" id="{46D50204-A183-C65D-BBF6-9B474349BD4B}"/>
              </a:ext>
            </a:extLst>
          </p:cNvPr>
          <p:cNvPicPr>
            <a:picLocks noGrp="1" noChangeAspect="1"/>
          </p:cNvPicPr>
          <p:nvPr>
            <p:ph idx="1"/>
          </p:nvPr>
        </p:nvPicPr>
        <p:blipFill>
          <a:blip r:embed="rId3"/>
          <a:srcRect l="39844" t="36527" r="19063" b="14862"/>
          <a:stretch/>
        </p:blipFill>
        <p:spPr>
          <a:xfrm>
            <a:off x="627063" y="524435"/>
            <a:ext cx="5943600" cy="3954930"/>
          </a:xfrm>
          <a:prstGeom prst="rect">
            <a:avLst/>
          </a:prstGeom>
          <a:ln w="76200">
            <a:solidFill>
              <a:schemeClr val="tx1"/>
            </a:solidFill>
          </a:ln>
        </p:spPr>
      </p:pic>
      <p:pic>
        <p:nvPicPr>
          <p:cNvPr id="9" name="Рисунок 8">
            <a:extLst>
              <a:ext uri="{FF2B5EF4-FFF2-40B4-BE49-F238E27FC236}">
                <a16:creationId xmlns:a16="http://schemas.microsoft.com/office/drawing/2014/main" id="{4F883D3E-42CE-7207-9642-7232E50EE3BF}"/>
              </a:ext>
            </a:extLst>
          </p:cNvPr>
          <p:cNvPicPr>
            <a:picLocks noChangeAspect="1"/>
          </p:cNvPicPr>
          <p:nvPr/>
        </p:nvPicPr>
        <p:blipFill>
          <a:blip r:embed="rId4"/>
          <a:stretch>
            <a:fillRect/>
          </a:stretch>
        </p:blipFill>
        <p:spPr>
          <a:xfrm>
            <a:off x="624840" y="4543424"/>
            <a:ext cx="2937511" cy="1933575"/>
          </a:xfrm>
          <a:prstGeom prst="rect">
            <a:avLst/>
          </a:prstGeom>
          <a:ln w="76200">
            <a:solidFill>
              <a:schemeClr val="tx1"/>
            </a:solidFill>
          </a:ln>
        </p:spPr>
      </p:pic>
      <p:pic>
        <p:nvPicPr>
          <p:cNvPr id="11" name="Рисунок 10">
            <a:extLst>
              <a:ext uri="{FF2B5EF4-FFF2-40B4-BE49-F238E27FC236}">
                <a16:creationId xmlns:a16="http://schemas.microsoft.com/office/drawing/2014/main" id="{8006E3CF-833E-053C-2BCD-17A45A335B59}"/>
              </a:ext>
            </a:extLst>
          </p:cNvPr>
          <p:cNvPicPr>
            <a:picLocks noChangeAspect="1"/>
          </p:cNvPicPr>
          <p:nvPr/>
        </p:nvPicPr>
        <p:blipFill>
          <a:blip r:embed="rId5"/>
          <a:stretch>
            <a:fillRect/>
          </a:stretch>
        </p:blipFill>
        <p:spPr>
          <a:xfrm>
            <a:off x="3638550" y="4552951"/>
            <a:ext cx="2943225" cy="1933574"/>
          </a:xfrm>
          <a:prstGeom prst="rect">
            <a:avLst/>
          </a:prstGeom>
          <a:ln w="76200">
            <a:solidFill>
              <a:schemeClr val="tx1"/>
            </a:solidFill>
          </a:ln>
        </p:spPr>
      </p:pic>
    </p:spTree>
    <p:extLst>
      <p:ext uri="{BB962C8B-B14F-4D97-AF65-F5344CB8AC3E}">
        <p14:creationId xmlns:p14="http://schemas.microsoft.com/office/powerpoint/2010/main" val="3229586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есурс 2.png" descr="Ресурс 2.png">
            <a:extLst>
              <a:ext uri="{FF2B5EF4-FFF2-40B4-BE49-F238E27FC236}">
                <a16:creationId xmlns:a16="http://schemas.microsoft.com/office/drawing/2014/main" id="{006D292C-90B8-19A8-2030-0D032390068E}"/>
              </a:ext>
            </a:extLst>
          </p:cNvPr>
          <p:cNvPicPr>
            <a:picLocks noChangeAspect="1"/>
          </p:cNvPicPr>
          <p:nvPr/>
        </p:nvPicPr>
        <p:blipFill>
          <a:blip r:embed="rId2">
            <a:alphaModFix amt="29580"/>
          </a:blip>
          <a:srcRect r="14" b="-21"/>
          <a:stretch>
            <a:fillRect/>
          </a:stretch>
        </p:blipFill>
        <p:spPr>
          <a:xfrm>
            <a:off x="-27213" y="0"/>
            <a:ext cx="12219213" cy="6852963"/>
          </a:xfrm>
          <a:prstGeom prst="rect">
            <a:avLst/>
          </a:prstGeom>
          <a:ln w="25400">
            <a:miter lim="400000"/>
          </a:ln>
        </p:spPr>
      </p:pic>
      <p:sp>
        <p:nvSpPr>
          <p:cNvPr id="2" name="Заголовок 1">
            <a:extLst>
              <a:ext uri="{FF2B5EF4-FFF2-40B4-BE49-F238E27FC236}">
                <a16:creationId xmlns:a16="http://schemas.microsoft.com/office/drawing/2014/main" id="{DE933C0F-59FC-FD1C-6B0E-48FC6A28358A}"/>
              </a:ext>
            </a:extLst>
          </p:cNvPr>
          <p:cNvSpPr>
            <a:spLocks noGrp="1"/>
          </p:cNvSpPr>
          <p:nvPr>
            <p:ph type="title"/>
          </p:nvPr>
        </p:nvSpPr>
        <p:spPr>
          <a:xfrm>
            <a:off x="802199" y="239797"/>
            <a:ext cx="4713698" cy="1031375"/>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КОНТАКТИ</a:t>
            </a:r>
          </a:p>
        </p:txBody>
      </p:sp>
      <p:pic>
        <p:nvPicPr>
          <p:cNvPr id="5" name="Объект 4" descr="Маркер">
            <a:extLst>
              <a:ext uri="{FF2B5EF4-FFF2-40B4-BE49-F238E27FC236}">
                <a16:creationId xmlns:a16="http://schemas.microsoft.com/office/drawing/2014/main" id="{6A584D00-A5FB-E5F0-A12B-4339E26BD0A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79083" y="1484195"/>
            <a:ext cx="816538" cy="723859"/>
          </a:xfrm>
        </p:spPr>
      </p:pic>
      <p:sp>
        <p:nvSpPr>
          <p:cNvPr id="7" name="TextBox 6">
            <a:extLst>
              <a:ext uri="{FF2B5EF4-FFF2-40B4-BE49-F238E27FC236}">
                <a16:creationId xmlns:a16="http://schemas.microsoft.com/office/drawing/2014/main" id="{D449A44C-29C2-5E74-95BC-045F7008B61B}"/>
              </a:ext>
            </a:extLst>
          </p:cNvPr>
          <p:cNvSpPr txBox="1"/>
          <p:nvPr/>
        </p:nvSpPr>
        <p:spPr>
          <a:xfrm>
            <a:off x="1818787" y="1369579"/>
            <a:ext cx="3571543" cy="1200329"/>
          </a:xfrm>
          <a:prstGeom prst="rect">
            <a:avLst/>
          </a:prstGeom>
          <a:noFill/>
        </p:spPr>
        <p:txBody>
          <a:bodyPr wrap="square">
            <a:spAutoFit/>
          </a:bodyPr>
          <a:lstStyle/>
          <a:p>
            <a:r>
              <a:rPr lang="uk-UA" b="1" noProof="0" dirty="0">
                <a:solidFill>
                  <a:schemeClr val="bg1"/>
                </a:solidFill>
                <a:latin typeface="Times New Roman" panose="02020603050405020304" pitchFamily="18" charset="0"/>
                <a:cs typeface="Times New Roman" panose="02020603050405020304" pitchFamily="18" charset="0"/>
              </a:rPr>
              <a:t>51500, Дніпропетровська область, Павлоградський район, м.Тернівка, вул. Михайла Грушевського, </a:t>
            </a:r>
            <a:r>
              <a:rPr lang="uk-UA" b="1" noProof="0" dirty="0">
                <a:solidFill>
                  <a:schemeClr val="bg1">
                    <a:lumMod val="95000"/>
                    <a:lumOff val="5000"/>
                  </a:schemeClr>
                </a:solidFill>
                <a:latin typeface="Times New Roman" panose="02020603050405020304" pitchFamily="18" charset="0"/>
                <a:cs typeface="Times New Roman" panose="02020603050405020304" pitchFamily="18" charset="0"/>
              </a:rPr>
              <a:t>буд.</a:t>
            </a:r>
            <a:r>
              <a:rPr lang="uk-UA" b="1" noProof="0" dirty="0">
                <a:solidFill>
                  <a:schemeClr val="accent6"/>
                </a:solidFill>
                <a:latin typeface="Times New Roman" panose="02020603050405020304" pitchFamily="18" charset="0"/>
                <a:cs typeface="Times New Roman" panose="02020603050405020304" pitchFamily="18" charset="0"/>
              </a:rPr>
              <a:t> </a:t>
            </a:r>
            <a:r>
              <a:rPr lang="uk-UA" b="1" noProof="0" dirty="0">
                <a:solidFill>
                  <a:schemeClr val="bg1"/>
                </a:solidFill>
                <a:latin typeface="Times New Roman" panose="02020603050405020304" pitchFamily="18" charset="0"/>
                <a:cs typeface="Times New Roman" panose="02020603050405020304" pitchFamily="18" charset="0"/>
              </a:rPr>
              <a:t>5-А</a:t>
            </a:r>
          </a:p>
        </p:txBody>
      </p:sp>
      <p:pic>
        <p:nvPicPr>
          <p:cNvPr id="9" name="Рисунок 8" descr="Телефонная трубка">
            <a:extLst>
              <a:ext uri="{FF2B5EF4-FFF2-40B4-BE49-F238E27FC236}">
                <a16:creationId xmlns:a16="http://schemas.microsoft.com/office/drawing/2014/main" id="{3CBB584B-1FC1-7AF5-6E84-B1EE1ED06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186" y="2853377"/>
            <a:ext cx="646332" cy="646332"/>
          </a:xfrm>
          <a:prstGeom prst="rect">
            <a:avLst/>
          </a:prstGeom>
        </p:spPr>
      </p:pic>
      <p:sp>
        <p:nvSpPr>
          <p:cNvPr id="11" name="TextBox 10">
            <a:extLst>
              <a:ext uri="{FF2B5EF4-FFF2-40B4-BE49-F238E27FC236}">
                <a16:creationId xmlns:a16="http://schemas.microsoft.com/office/drawing/2014/main" id="{940A67F1-34AF-3283-E7F4-2E668F22684E}"/>
              </a:ext>
            </a:extLst>
          </p:cNvPr>
          <p:cNvSpPr txBox="1"/>
          <p:nvPr/>
        </p:nvSpPr>
        <p:spPr>
          <a:xfrm>
            <a:off x="1946356" y="2909253"/>
            <a:ext cx="2686665" cy="646331"/>
          </a:xfrm>
          <a:prstGeom prst="rect">
            <a:avLst/>
          </a:prstGeom>
          <a:noFill/>
        </p:spPr>
        <p:txBody>
          <a:bodyPr wrap="square">
            <a:spAutoFit/>
          </a:bodyPr>
          <a:lstStyle/>
          <a:p>
            <a:r>
              <a:rPr lang="uk-UA" b="1" noProof="0" dirty="0">
                <a:solidFill>
                  <a:schemeClr val="bg1"/>
                </a:solidFill>
                <a:latin typeface="Times New Roman" panose="02020603050405020304" pitchFamily="18" charset="0"/>
                <a:cs typeface="Times New Roman" panose="02020603050405020304" pitchFamily="18" charset="0"/>
              </a:rPr>
              <a:t>+380563269519</a:t>
            </a:r>
          </a:p>
          <a:p>
            <a:r>
              <a:rPr lang="uk-UA" b="1" noProof="0" dirty="0">
                <a:solidFill>
                  <a:schemeClr val="bg1"/>
                </a:solidFill>
                <a:latin typeface="Times New Roman" panose="02020603050405020304" pitchFamily="18" charset="0"/>
                <a:cs typeface="Times New Roman" panose="02020603050405020304" pitchFamily="18" charset="0"/>
              </a:rPr>
              <a:t>+380563269518</a:t>
            </a:r>
            <a:endParaRPr lang="uk-UA" noProof="0" dirty="0">
              <a:solidFill>
                <a:schemeClr val="bg1"/>
              </a:solidFill>
            </a:endParaRPr>
          </a:p>
        </p:txBody>
      </p:sp>
      <p:pic>
        <p:nvPicPr>
          <p:cNvPr id="13" name="Рисунок 12" descr="Электронная почта">
            <a:extLst>
              <a:ext uri="{FF2B5EF4-FFF2-40B4-BE49-F238E27FC236}">
                <a16:creationId xmlns:a16="http://schemas.microsoft.com/office/drawing/2014/main" id="{ED86857F-0171-C9F7-E510-2DBD732816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337" y="3904830"/>
            <a:ext cx="634181" cy="634181"/>
          </a:xfrm>
          <a:prstGeom prst="rect">
            <a:avLst/>
          </a:prstGeom>
        </p:spPr>
      </p:pic>
      <p:sp>
        <p:nvSpPr>
          <p:cNvPr id="15" name="TextBox 14">
            <a:extLst>
              <a:ext uri="{FF2B5EF4-FFF2-40B4-BE49-F238E27FC236}">
                <a16:creationId xmlns:a16="http://schemas.microsoft.com/office/drawing/2014/main" id="{0475260D-41FE-153D-AB21-207EAFC6135A}"/>
              </a:ext>
            </a:extLst>
          </p:cNvPr>
          <p:cNvSpPr txBox="1"/>
          <p:nvPr/>
        </p:nvSpPr>
        <p:spPr>
          <a:xfrm>
            <a:off x="1946357" y="4037254"/>
            <a:ext cx="2686665" cy="369332"/>
          </a:xfrm>
          <a:prstGeom prst="rect">
            <a:avLst/>
          </a:prstGeom>
          <a:noFill/>
        </p:spPr>
        <p:txBody>
          <a:bodyPr wrap="square">
            <a:spAutoFit/>
          </a:bodyPr>
          <a:lstStyle/>
          <a:p>
            <a:r>
              <a:rPr lang="uk-UA" b="1" noProof="0" dirty="0">
                <a:solidFill>
                  <a:schemeClr val="bg1"/>
                </a:solidFill>
                <a:latin typeface="Times New Roman" panose="02020603050405020304" pitchFamily="18" charset="0"/>
                <a:cs typeface="Times New Roman" panose="02020603050405020304" pitchFamily="18" charset="0"/>
              </a:rPr>
              <a:t>info@tern-mrada.dp.ua</a:t>
            </a:r>
          </a:p>
        </p:txBody>
      </p:sp>
      <p:pic>
        <p:nvPicPr>
          <p:cNvPr id="17" name="Рисунок 16" descr="Интернет">
            <a:extLst>
              <a:ext uri="{FF2B5EF4-FFF2-40B4-BE49-F238E27FC236}">
                <a16:creationId xmlns:a16="http://schemas.microsoft.com/office/drawing/2014/main" id="{51078BBF-3665-0D11-816A-2CA4781AE8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152" y="4723435"/>
            <a:ext cx="914400" cy="914400"/>
          </a:xfrm>
          <a:prstGeom prst="rect">
            <a:avLst/>
          </a:prstGeom>
        </p:spPr>
      </p:pic>
      <p:sp>
        <p:nvSpPr>
          <p:cNvPr id="19" name="TextBox 18">
            <a:extLst>
              <a:ext uri="{FF2B5EF4-FFF2-40B4-BE49-F238E27FC236}">
                <a16:creationId xmlns:a16="http://schemas.microsoft.com/office/drawing/2014/main" id="{EC129875-6068-8F6A-1A2F-D6AFF4824579}"/>
              </a:ext>
            </a:extLst>
          </p:cNvPr>
          <p:cNvSpPr txBox="1"/>
          <p:nvPr/>
        </p:nvSpPr>
        <p:spPr>
          <a:xfrm>
            <a:off x="1957284" y="4888256"/>
            <a:ext cx="3433046" cy="369332"/>
          </a:xfrm>
          <a:prstGeom prst="rect">
            <a:avLst/>
          </a:prstGeom>
          <a:noFill/>
        </p:spPr>
        <p:txBody>
          <a:bodyPr wrap="square">
            <a:spAutoFit/>
          </a:bodyPr>
          <a:lstStyle/>
          <a:p>
            <a:r>
              <a:rPr lang="uk-UA" b="1" noProof="0" dirty="0">
                <a:solidFill>
                  <a:schemeClr val="bg1"/>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https://ternivka-rada.dp.gov.ua</a:t>
            </a:r>
            <a:endParaRPr lang="uk-UA" b="1" noProof="0" dirty="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CF29AC3-A0FC-B100-F2AB-2B6C4C149073}"/>
              </a:ext>
            </a:extLst>
          </p:cNvPr>
          <p:cNvSpPr txBox="1"/>
          <p:nvPr/>
        </p:nvSpPr>
        <p:spPr>
          <a:xfrm>
            <a:off x="1963236" y="5964144"/>
            <a:ext cx="6110748" cy="338554"/>
          </a:xfrm>
          <a:prstGeom prst="rect">
            <a:avLst/>
          </a:prstGeom>
          <a:noFill/>
        </p:spPr>
        <p:txBody>
          <a:bodyPr wrap="square">
            <a:spAutoFit/>
          </a:bodyPr>
          <a:lstStyle/>
          <a:p>
            <a:r>
              <a:rPr lang="uk-UA" sz="1600" b="1" noProof="0" dirty="0">
                <a:solidFill>
                  <a:schemeClr val="bg1"/>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https://www.facebook.com/profile.php?id=100064532291970</a:t>
            </a:r>
            <a:endParaRPr lang="uk-UA" sz="1600" b="1" noProof="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C2BE00B-C499-C27C-256E-B2D98B8A88A0}"/>
              </a:ext>
            </a:extLst>
          </p:cNvPr>
          <p:cNvSpPr txBox="1"/>
          <p:nvPr/>
        </p:nvSpPr>
        <p:spPr>
          <a:xfrm>
            <a:off x="715255" y="5748700"/>
            <a:ext cx="646332" cy="769441"/>
          </a:xfrm>
          <a:prstGeom prst="rect">
            <a:avLst/>
          </a:prstGeom>
          <a:noFill/>
        </p:spPr>
        <p:txBody>
          <a:bodyPr wrap="square">
            <a:spAutoFit/>
          </a:bodyPr>
          <a:lstStyle/>
          <a:p>
            <a:pPr algn="ctr"/>
            <a:r>
              <a:rPr lang="uk-UA" sz="4400" b="1" noProof="0" dirty="0">
                <a:solidFill>
                  <a:schemeClr val="bg1"/>
                </a:solidFill>
                <a:latin typeface="Arial Black" panose="020B0A04020102020204" pitchFamily="34" charset="0"/>
              </a:rPr>
              <a:t>f</a:t>
            </a:r>
          </a:p>
        </p:txBody>
      </p:sp>
      <p:pic>
        <p:nvPicPr>
          <p:cNvPr id="4" name="Рисунок 3">
            <a:extLst>
              <a:ext uri="{FF2B5EF4-FFF2-40B4-BE49-F238E27FC236}">
                <a16:creationId xmlns:a16="http://schemas.microsoft.com/office/drawing/2014/main" id="{E3A3CB67-9AFA-51F7-B371-B2023DCB31F8}"/>
              </a:ext>
            </a:extLst>
          </p:cNvPr>
          <p:cNvPicPr>
            <a:picLocks noChangeAspect="1"/>
          </p:cNvPicPr>
          <p:nvPr/>
        </p:nvPicPr>
        <p:blipFill>
          <a:blip r:embed="rId13"/>
          <a:stretch>
            <a:fillRect/>
          </a:stretch>
        </p:blipFill>
        <p:spPr>
          <a:xfrm>
            <a:off x="5594157" y="1283798"/>
            <a:ext cx="5670046" cy="3804362"/>
          </a:xfrm>
          <a:prstGeom prst="rect">
            <a:avLst/>
          </a:prstGeom>
          <a:blipFill>
            <a:blip r:embed="rId14"/>
            <a:stretch>
              <a:fillRect/>
            </a:stretch>
          </a:blipFill>
        </p:spPr>
      </p:pic>
      <p:pic>
        <p:nvPicPr>
          <p:cNvPr id="3" name="Ресурс 3.png" descr="Ресурс 3.png">
            <a:extLst>
              <a:ext uri="{FF2B5EF4-FFF2-40B4-BE49-F238E27FC236}">
                <a16:creationId xmlns:a16="http://schemas.microsoft.com/office/drawing/2014/main" id="{E9EAF1CF-E6E9-4B04-F91C-FAD1D02C42B8}"/>
              </a:ext>
            </a:extLst>
          </p:cNvPr>
          <p:cNvPicPr>
            <a:picLocks noChangeAspect="1"/>
          </p:cNvPicPr>
          <p:nvPr/>
        </p:nvPicPr>
        <p:blipFill>
          <a:blip r:embed="rId15"/>
          <a:stretch>
            <a:fillRect/>
          </a:stretch>
        </p:blipFill>
        <p:spPr>
          <a:xfrm>
            <a:off x="-6124" y="-18024"/>
            <a:ext cx="1761438" cy="3297411"/>
          </a:xfrm>
          <a:prstGeom prst="rect">
            <a:avLst/>
          </a:prstGeom>
          <a:ln w="25400">
            <a:miter lim="400000"/>
          </a:ln>
        </p:spPr>
      </p:pic>
      <p:pic>
        <p:nvPicPr>
          <p:cNvPr id="6" name="Ресурс 3.png" descr="Ресурс 3.png">
            <a:extLst>
              <a:ext uri="{FF2B5EF4-FFF2-40B4-BE49-F238E27FC236}">
                <a16:creationId xmlns:a16="http://schemas.microsoft.com/office/drawing/2014/main" id="{BDED0EA5-F0DE-02C6-0150-F734D5BE112F}"/>
              </a:ext>
            </a:extLst>
          </p:cNvPr>
          <p:cNvPicPr>
            <a:picLocks noChangeAspect="1"/>
          </p:cNvPicPr>
          <p:nvPr/>
        </p:nvPicPr>
        <p:blipFill>
          <a:blip r:embed="rId15"/>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213300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902" y="181155"/>
            <a:ext cx="7334863" cy="947768"/>
          </a:xfrm>
        </p:spPr>
        <p:txBody>
          <a:bodyPr>
            <a:noAutofit/>
          </a:bodyPr>
          <a:lstStyle/>
          <a:p>
            <a:pPr algn="ctr"/>
            <a:r>
              <a:rPr lang="uk-UA" sz="40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Історична довідка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194" y="827011"/>
            <a:ext cx="3809386" cy="2805481"/>
          </a:xfrm>
          <a:prstGeom prst="rect">
            <a:avLst/>
          </a:prstGeom>
          <a:noFill/>
          <a:extLst>
            <a:ext uri="{909E8E84-426E-40DD-AFC4-6F175D3DCCD1}">
              <a14:hiddenFill xmlns:a14="http://schemas.microsoft.com/office/drawing/2010/main">
                <a:solidFill>
                  <a:srgbClr val="FFFFFF"/>
                </a:solidFill>
              </a14:hiddenFill>
            </a:ext>
          </a:extLst>
        </p:spPr>
      </p:pic>
      <p:sp>
        <p:nvSpPr>
          <p:cNvPr id="11" name="Объект 10"/>
          <p:cNvSpPr>
            <a:spLocks noGrp="1"/>
          </p:cNvSpPr>
          <p:nvPr>
            <p:ph idx="1"/>
          </p:nvPr>
        </p:nvSpPr>
        <p:spPr>
          <a:xfrm>
            <a:off x="923924" y="1228724"/>
            <a:ext cx="5832065" cy="5222773"/>
          </a:xfrm>
        </p:spPr>
        <p:txBody>
          <a:bodyPr>
            <a:noAutofit/>
          </a:bodyPr>
          <a:lstStyle/>
          <a:p>
            <a:pPr algn="just">
              <a:buClrTx/>
            </a:pPr>
            <a:r>
              <a:rPr lang="uk-UA" sz="1800" noProof="0" dirty="0">
                <a:solidFill>
                  <a:schemeClr val="bg1"/>
                </a:solidFill>
                <a:latin typeface="Monotype Corsiva" panose="03010101010201010101" pitchFamily="66" charset="0"/>
                <a:cs typeface="Times New Roman" panose="02020603050405020304" pitchFamily="18" charset="0"/>
              </a:rPr>
              <a:t>ТЕРНІВКА - шахтарське місто, розташоване в самому серці Західного Донбасу, біля річки Велика Тернівка при її впадінні у річку  Самара. </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Перші письмові згадки про Тернівку датуються 13 липня 1774 року. Поселення було засноване як перевалочний пункт по дорозі із Балаєвської вежі на Бахмут.</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Перетворення Тернівки на місто пов'язано з початком промислового видобутку покладів вугілля: у 1952 році розпочалось будівництво першої розвідувально - експлуатаційної шахти, а в 1976 році, до 200-річчя заснування Дніпропетровська (Дніпра), Тернівка отримала статус міста.</a:t>
            </a:r>
          </a:p>
          <a:p>
            <a:pPr algn="just">
              <a:buClrTx/>
            </a:pPr>
            <a:r>
              <a:rPr lang="uk-UA" sz="1800" noProof="0" dirty="0">
                <a:solidFill>
                  <a:schemeClr val="bg1"/>
                </a:solidFill>
                <a:latin typeface="Monotype Corsiva" panose="03010101010201010101" pitchFamily="66" charset="0"/>
                <a:cs typeface="Times New Roman" panose="02020603050405020304" pitchFamily="18" charset="0"/>
              </a:rPr>
              <a:t>Тернівська міська територіальна громада була утворена в </a:t>
            </a:r>
            <a:r>
              <a:rPr lang="uk-UA" sz="1800" noProof="0" dirty="0">
                <a:solidFill>
                  <a:srgbClr val="171615"/>
                </a:solidFill>
                <a:effectLst/>
                <a:latin typeface="Monotype Corsiva" panose="03010101010201010101" pitchFamily="66" charset="0"/>
                <a:ea typeface="ITDFT+MyriadPro"/>
                <a:cs typeface="ITDFT+MyriadPro"/>
              </a:rPr>
              <a:t>20</a:t>
            </a:r>
            <a:r>
              <a:rPr lang="uk-UA" sz="1800" spc="-5" noProof="0" dirty="0">
                <a:solidFill>
                  <a:srgbClr val="171615"/>
                </a:solidFill>
                <a:effectLst/>
                <a:latin typeface="Monotype Corsiva" panose="03010101010201010101" pitchFamily="66" charset="0"/>
                <a:ea typeface="ITDFT+MyriadPro"/>
                <a:cs typeface="ITDFT+MyriadPro"/>
              </a:rPr>
              <a:t>2</a:t>
            </a:r>
            <a:r>
              <a:rPr lang="uk-UA" sz="1800" noProof="0" dirty="0">
                <a:solidFill>
                  <a:srgbClr val="171615"/>
                </a:solidFill>
                <a:effectLst/>
                <a:latin typeface="Monotype Corsiva" panose="03010101010201010101" pitchFamily="66" charset="0"/>
                <a:ea typeface="ITDFT+MyriadPro"/>
                <a:cs typeface="ITDFT+MyriadPro"/>
              </a:rPr>
              <a:t>0 </a:t>
            </a:r>
            <a:r>
              <a:rPr lang="uk-UA" sz="1800" spc="-5" noProof="0" dirty="0">
                <a:solidFill>
                  <a:srgbClr val="171615"/>
                </a:solidFill>
                <a:effectLst/>
                <a:latin typeface="Monotype Corsiva" panose="03010101010201010101" pitchFamily="66" charset="0"/>
                <a:ea typeface="ITDFT+MyriadPro"/>
                <a:cs typeface="ITDFT+MyriadPro"/>
              </a:rPr>
              <a:t>р</a:t>
            </a:r>
            <a:r>
              <a:rPr lang="uk-UA" sz="1800" noProof="0" dirty="0">
                <a:solidFill>
                  <a:srgbClr val="171615"/>
                </a:solidFill>
                <a:effectLst/>
                <a:latin typeface="Monotype Corsiva" panose="03010101010201010101" pitchFamily="66" charset="0"/>
                <a:ea typeface="ITDFT+MyriadPro"/>
                <a:cs typeface="ITDFT+MyriadPro"/>
              </a:rPr>
              <a:t>о</a:t>
            </a:r>
            <a:r>
              <a:rPr lang="uk-UA" sz="1800" spc="-5" noProof="0" dirty="0">
                <a:solidFill>
                  <a:srgbClr val="171615"/>
                </a:solidFill>
                <a:effectLst/>
                <a:latin typeface="Monotype Corsiva" panose="03010101010201010101" pitchFamily="66" charset="0"/>
                <a:ea typeface="ITDFT+MyriadPro"/>
                <a:cs typeface="ITDFT+MyriadPro"/>
              </a:rPr>
              <a:t>ці</a:t>
            </a:r>
            <a:r>
              <a:rPr lang="uk-UA" sz="1800" noProof="0" dirty="0">
                <a:solidFill>
                  <a:srgbClr val="171615"/>
                </a:solidFill>
                <a:effectLst/>
                <a:latin typeface="Monotype Corsiva" panose="03010101010201010101" pitchFamily="66" charset="0"/>
                <a:ea typeface="ITDFT+MyriadPro"/>
                <a:cs typeface="ITDFT+MyriadPro"/>
              </a:rPr>
              <a:t>, від</a:t>
            </a:r>
            <a:r>
              <a:rPr lang="uk-UA" sz="1800" spc="5" noProof="0" dirty="0">
                <a:solidFill>
                  <a:srgbClr val="171615"/>
                </a:solidFill>
                <a:effectLst/>
                <a:latin typeface="Monotype Corsiva" panose="03010101010201010101" pitchFamily="66" charset="0"/>
                <a:ea typeface="ITDFT+MyriadPro"/>
                <a:cs typeface="ITDFT+MyriadPro"/>
              </a:rPr>
              <a:t>п</a:t>
            </a:r>
            <a:r>
              <a:rPr lang="uk-UA" sz="1800" noProof="0" dirty="0">
                <a:solidFill>
                  <a:srgbClr val="171615"/>
                </a:solidFill>
                <a:effectLst/>
                <a:latin typeface="Monotype Corsiva" panose="03010101010201010101" pitchFamily="66" charset="0"/>
                <a:ea typeface="ITDFT+MyriadPro"/>
                <a:cs typeface="ITDFT+MyriadPro"/>
              </a:rPr>
              <a:t>овідно</a:t>
            </a:r>
            <a:r>
              <a:rPr lang="uk-UA" sz="1800" spc="-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до </a:t>
            </a:r>
            <a:r>
              <a:rPr lang="uk-UA" sz="1800" spc="-5" noProof="0" dirty="0">
                <a:solidFill>
                  <a:srgbClr val="171615"/>
                </a:solidFill>
                <a:effectLst/>
                <a:latin typeface="Monotype Corsiva" panose="03010101010201010101" pitchFamily="66" charset="0"/>
                <a:ea typeface="ITDFT+MyriadPro"/>
                <a:cs typeface="ITDFT+MyriadPro"/>
              </a:rPr>
              <a:t>ро</a:t>
            </a:r>
            <a:r>
              <a:rPr lang="uk-UA" sz="1800" noProof="0" dirty="0">
                <a:solidFill>
                  <a:srgbClr val="171615"/>
                </a:solidFill>
                <a:effectLst/>
                <a:latin typeface="Monotype Corsiva" panose="03010101010201010101" pitchFamily="66" charset="0"/>
                <a:ea typeface="ITDFT+MyriadPro"/>
                <a:cs typeface="ITDFT+MyriadPro"/>
              </a:rPr>
              <a:t>зпоря</a:t>
            </a:r>
            <a:r>
              <a:rPr lang="uk-UA" sz="1800" spc="10" noProof="0" dirty="0">
                <a:solidFill>
                  <a:srgbClr val="171615"/>
                </a:solidFill>
                <a:effectLst/>
                <a:latin typeface="Monotype Corsiva" panose="03010101010201010101" pitchFamily="66" charset="0"/>
                <a:ea typeface="ITDFT+MyriadPro"/>
                <a:cs typeface="ITDFT+MyriadPro"/>
              </a:rPr>
              <a:t>д</a:t>
            </a:r>
            <a:r>
              <a:rPr lang="uk-UA" sz="1800" spc="-5" noProof="0" dirty="0">
                <a:solidFill>
                  <a:srgbClr val="171615"/>
                </a:solidFill>
                <a:effectLst/>
                <a:latin typeface="Monotype Corsiva" panose="03010101010201010101" pitchFamily="66" charset="0"/>
                <a:ea typeface="ITDFT+MyriadPro"/>
                <a:cs typeface="ITDFT+MyriadPro"/>
              </a:rPr>
              <a:t>ж</a:t>
            </a:r>
            <a:r>
              <a:rPr lang="uk-UA" sz="1800" noProof="0" dirty="0">
                <a:solidFill>
                  <a:srgbClr val="171615"/>
                </a:solidFill>
                <a:effectLst/>
                <a:latin typeface="Monotype Corsiva" panose="03010101010201010101" pitchFamily="66" charset="0"/>
                <a:ea typeface="ITDFT+MyriadPro"/>
                <a:cs typeface="ITDFT+MyriadPro"/>
              </a:rPr>
              <a:t>ен</a:t>
            </a:r>
            <a:r>
              <a:rPr lang="uk-UA" sz="1800" spc="-5" noProof="0" dirty="0">
                <a:solidFill>
                  <a:srgbClr val="171615"/>
                </a:solidFill>
                <a:effectLst/>
                <a:latin typeface="Monotype Corsiva" panose="03010101010201010101" pitchFamily="66" charset="0"/>
                <a:ea typeface="ITDFT+MyriadPro"/>
                <a:cs typeface="ITDFT+MyriadPro"/>
              </a:rPr>
              <a:t>н</a:t>
            </a:r>
            <a:r>
              <a:rPr lang="uk-UA" sz="1800" noProof="0" dirty="0">
                <a:solidFill>
                  <a:srgbClr val="171615"/>
                </a:solidFill>
                <a:effectLst/>
                <a:latin typeface="Monotype Corsiva" panose="03010101010201010101" pitchFamily="66" charset="0"/>
                <a:ea typeface="ITDFT+MyriadPro"/>
                <a:cs typeface="ITDFT+MyriadPro"/>
              </a:rPr>
              <a:t>я </a:t>
            </a:r>
            <a:r>
              <a:rPr lang="uk-UA" sz="1800" spc="10" noProof="0" dirty="0">
                <a:solidFill>
                  <a:srgbClr val="171615"/>
                </a:solidFill>
                <a:effectLst/>
                <a:latin typeface="Monotype Corsiva" panose="03010101010201010101" pitchFamily="66" charset="0"/>
                <a:ea typeface="ITDFT+MyriadPro"/>
                <a:cs typeface="ITDFT+MyriadPro"/>
              </a:rPr>
              <a:t>К</a:t>
            </a:r>
            <a:r>
              <a:rPr lang="uk-UA" sz="1800" noProof="0" dirty="0">
                <a:solidFill>
                  <a:srgbClr val="171615"/>
                </a:solidFill>
                <a:effectLst/>
                <a:latin typeface="Monotype Corsiva" panose="03010101010201010101" pitchFamily="66" charset="0"/>
                <a:ea typeface="ITDFT+MyriadPro"/>
                <a:cs typeface="ITDFT+MyriadPro"/>
              </a:rPr>
              <a:t>абіне</a:t>
            </a:r>
            <a:r>
              <a:rPr lang="uk-UA" sz="1800" spc="10"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у </a:t>
            </a:r>
            <a:r>
              <a:rPr lang="uk-UA" sz="1800" spc="-5" noProof="0" dirty="0">
                <a:solidFill>
                  <a:srgbClr val="171615"/>
                </a:solidFill>
                <a:effectLst/>
                <a:latin typeface="Monotype Corsiva" panose="03010101010201010101" pitchFamily="66" charset="0"/>
                <a:ea typeface="ITDFT+MyriadPro"/>
                <a:cs typeface="ITDFT+MyriadPro"/>
              </a:rPr>
              <a:t>М</a:t>
            </a:r>
            <a:r>
              <a:rPr lang="uk-UA" sz="1800" noProof="0" dirty="0">
                <a:solidFill>
                  <a:srgbClr val="171615"/>
                </a:solidFill>
                <a:effectLst/>
                <a:latin typeface="Monotype Corsiva" panose="03010101010201010101" pitchFamily="66" charset="0"/>
                <a:ea typeface="ITDFT+MyriadPro"/>
                <a:cs typeface="ITDFT+MyriadPro"/>
              </a:rPr>
              <a:t>іністрів </a:t>
            </a:r>
            <a:r>
              <a:rPr lang="uk-UA" sz="1800" spc="-15" noProof="0" dirty="0">
                <a:solidFill>
                  <a:srgbClr val="171615"/>
                </a:solidFill>
                <a:effectLst/>
                <a:latin typeface="Monotype Corsiva" panose="03010101010201010101" pitchFamily="66" charset="0"/>
                <a:ea typeface="ITDFT+MyriadPro"/>
                <a:cs typeface="ITDFT+MyriadPro"/>
              </a:rPr>
              <a:t>У</a:t>
            </a:r>
            <a:r>
              <a:rPr lang="uk-UA" sz="1800" spc="-5" noProof="0" dirty="0">
                <a:solidFill>
                  <a:srgbClr val="171615"/>
                </a:solidFill>
                <a:effectLst/>
                <a:latin typeface="Monotype Corsiva" panose="03010101010201010101" pitchFamily="66" charset="0"/>
                <a:ea typeface="ITDFT+MyriadPro"/>
                <a:cs typeface="ITDFT+MyriadPro"/>
              </a:rPr>
              <a:t>к</a:t>
            </a:r>
            <a:r>
              <a:rPr lang="uk-UA" sz="1800" noProof="0" dirty="0">
                <a:solidFill>
                  <a:srgbClr val="171615"/>
                </a:solidFill>
                <a:effectLst/>
                <a:latin typeface="Monotype Corsiva" panose="03010101010201010101" pitchFamily="66" charset="0"/>
                <a:ea typeface="ITDFT+MyriadPro"/>
                <a:cs typeface="ITDFT+MyriadPro"/>
              </a:rPr>
              <a:t>р</a:t>
            </a:r>
            <a:r>
              <a:rPr lang="uk-UA" sz="1800" spc="-5" noProof="0" dirty="0">
                <a:solidFill>
                  <a:srgbClr val="171615"/>
                </a:solidFill>
                <a:effectLst/>
                <a:latin typeface="Monotype Corsiva" panose="03010101010201010101" pitchFamily="66" charset="0"/>
                <a:ea typeface="ITDFT+MyriadPro"/>
                <a:cs typeface="ITDFT+MyriadPro"/>
              </a:rPr>
              <a:t>а</a:t>
            </a:r>
            <a:r>
              <a:rPr lang="uk-UA" sz="1800" noProof="0" dirty="0">
                <a:solidFill>
                  <a:srgbClr val="171615"/>
                </a:solidFill>
                <a:effectLst/>
                <a:latin typeface="Monotype Corsiva" panose="03010101010201010101" pitchFamily="66" charset="0"/>
                <a:ea typeface="ITDFT+MyriadPro"/>
                <a:cs typeface="ITDFT+MyriadPro"/>
              </a:rPr>
              <a:t>їни</a:t>
            </a:r>
            <a:r>
              <a:rPr lang="uk-UA" sz="1800" spc="12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a:t>
            </a:r>
            <a:r>
              <a:rPr lang="uk-UA" sz="1800" spc="12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709р</a:t>
            </a:r>
            <a:r>
              <a:rPr lang="uk-UA" sz="1800" spc="120"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від</a:t>
            </a:r>
            <a:r>
              <a:rPr lang="uk-UA" sz="1800" spc="130"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12</a:t>
            </a:r>
            <a:r>
              <a:rPr lang="uk-UA" sz="1800" spc="12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червня</a:t>
            </a:r>
            <a:r>
              <a:rPr lang="uk-UA" sz="1800" spc="12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2020</a:t>
            </a:r>
            <a:r>
              <a:rPr lang="uk-UA" sz="1800" spc="12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р</a:t>
            </a:r>
            <a:r>
              <a:rPr lang="uk-UA" sz="1800" spc="-5" noProof="0" dirty="0">
                <a:solidFill>
                  <a:srgbClr val="171615"/>
                </a:solidFill>
                <a:effectLst/>
                <a:latin typeface="Monotype Corsiva" panose="03010101010201010101" pitchFamily="66" charset="0"/>
                <a:ea typeface="ITDFT+MyriadPro"/>
                <a:cs typeface="ITDFT+MyriadPro"/>
              </a:rPr>
              <a:t>о</a:t>
            </a:r>
            <a:r>
              <a:rPr lang="uk-UA" sz="1800" spc="5" noProof="0" dirty="0">
                <a:solidFill>
                  <a:srgbClr val="171615"/>
                </a:solidFill>
                <a:effectLst/>
                <a:latin typeface="Monotype Corsiva" panose="03010101010201010101" pitchFamily="66" charset="0"/>
                <a:ea typeface="ITDFT+MyriadPro"/>
                <a:cs typeface="ITDFT+MyriadPro"/>
              </a:rPr>
              <a:t>к</a:t>
            </a:r>
            <a:r>
              <a:rPr lang="uk-UA" sz="1800" noProof="0" dirty="0">
                <a:solidFill>
                  <a:srgbClr val="171615"/>
                </a:solidFill>
                <a:effectLst/>
                <a:latin typeface="Monotype Corsiva" panose="03010101010201010101" pitchFamily="66" charset="0"/>
                <a:ea typeface="ITDFT+MyriadPro"/>
                <a:cs typeface="ITDFT+MyriadPro"/>
              </a:rPr>
              <a:t>у</a:t>
            </a:r>
            <a:r>
              <a:rPr lang="uk-UA" sz="1800" spc="125" noProof="0" dirty="0">
                <a:solidFill>
                  <a:srgbClr val="171615"/>
                </a:solidFill>
                <a:effectLst/>
                <a:latin typeface="Monotype Corsiva" panose="03010101010201010101" pitchFamily="66" charset="0"/>
                <a:ea typeface="ITDFT+MyriadPro"/>
                <a:cs typeface="ITDFT+MyriadPro"/>
              </a:rPr>
              <a:t> </a:t>
            </a:r>
            <a:r>
              <a:rPr lang="uk-UA" sz="1800" spc="5" noProof="0" dirty="0">
                <a:solidFill>
                  <a:srgbClr val="171615"/>
                </a:solidFill>
                <a:effectLst/>
                <a:latin typeface="Monotype Corsiva" panose="03010101010201010101" pitchFamily="66" charset="0"/>
                <a:ea typeface="ITDFT+MyriadPro"/>
                <a:cs typeface="ITDFT+MyriadPro"/>
              </a:rPr>
              <a:t>«П</a:t>
            </a:r>
            <a:r>
              <a:rPr lang="uk-UA" sz="1800" noProof="0" dirty="0">
                <a:solidFill>
                  <a:srgbClr val="171615"/>
                </a:solidFill>
                <a:effectLst/>
                <a:latin typeface="Monotype Corsiva" panose="03010101010201010101" pitchFamily="66" charset="0"/>
                <a:ea typeface="ITDFT+MyriadPro"/>
                <a:cs typeface="ITDFT+MyriadPro"/>
              </a:rPr>
              <a:t>ро</a:t>
            </a:r>
            <a:r>
              <a:rPr lang="uk-UA" sz="1800" spc="120"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ви</a:t>
            </a:r>
            <a:r>
              <a:rPr lang="uk-UA" sz="1800" spc="5" noProof="0" dirty="0">
                <a:solidFill>
                  <a:srgbClr val="171615"/>
                </a:solidFill>
                <a:effectLst/>
                <a:latin typeface="Monotype Corsiva" panose="03010101010201010101" pitchFamily="66" charset="0"/>
                <a:ea typeface="ITDFT+MyriadPro"/>
                <a:cs typeface="ITDFT+MyriadPro"/>
              </a:rPr>
              <a:t>з</a:t>
            </a:r>
            <a:r>
              <a:rPr lang="uk-UA" sz="1800" noProof="0" dirty="0">
                <a:solidFill>
                  <a:srgbClr val="171615"/>
                </a:solidFill>
                <a:effectLst/>
                <a:latin typeface="Monotype Corsiva" panose="03010101010201010101" pitchFamily="66" charset="0"/>
                <a:ea typeface="ITDFT+MyriadPro"/>
                <a:cs typeface="ITDFT+MyriadPro"/>
              </a:rPr>
              <a:t>н</a:t>
            </a:r>
            <a:r>
              <a:rPr lang="uk-UA" sz="1800" spc="-10" noProof="0" dirty="0">
                <a:solidFill>
                  <a:srgbClr val="171615"/>
                </a:solidFill>
                <a:effectLst/>
                <a:latin typeface="Monotype Corsiva" panose="03010101010201010101" pitchFamily="66" charset="0"/>
                <a:ea typeface="ITDFT+MyriadPro"/>
                <a:cs typeface="ITDFT+MyriadPro"/>
              </a:rPr>
              <a:t>а</a:t>
            </a:r>
            <a:r>
              <a:rPr lang="uk-UA" sz="1800" spc="-5" noProof="0" dirty="0">
                <a:solidFill>
                  <a:srgbClr val="171615"/>
                </a:solidFill>
                <a:effectLst/>
                <a:latin typeface="Monotype Corsiva" panose="03010101010201010101" pitchFamily="66" charset="0"/>
                <a:ea typeface="ITDFT+MyriadPro"/>
                <a:cs typeface="ITDFT+MyriadPro"/>
              </a:rPr>
              <a:t>ч</a:t>
            </a:r>
            <a:r>
              <a:rPr lang="uk-UA" sz="1800" noProof="0" dirty="0">
                <a:solidFill>
                  <a:srgbClr val="171615"/>
                </a:solidFill>
                <a:effectLst/>
                <a:latin typeface="Monotype Corsiva" panose="03010101010201010101" pitchFamily="66" charset="0"/>
                <a:ea typeface="ITDFT+MyriadPro"/>
                <a:cs typeface="ITDFT+MyriadPro"/>
              </a:rPr>
              <a:t>ен</a:t>
            </a:r>
            <a:r>
              <a:rPr lang="uk-UA" sz="1800" spc="-5" noProof="0" dirty="0">
                <a:solidFill>
                  <a:srgbClr val="171615"/>
                </a:solidFill>
                <a:effectLst/>
                <a:latin typeface="Monotype Corsiva" panose="03010101010201010101" pitchFamily="66" charset="0"/>
                <a:ea typeface="ITDFT+MyriadPro"/>
                <a:cs typeface="ITDFT+MyriadPro"/>
              </a:rPr>
              <a:t>н</a:t>
            </a:r>
            <a:r>
              <a:rPr lang="uk-UA" sz="1800" noProof="0" dirty="0">
                <a:solidFill>
                  <a:srgbClr val="171615"/>
                </a:solidFill>
                <a:effectLst/>
                <a:latin typeface="Monotype Corsiva" panose="03010101010201010101" pitchFamily="66" charset="0"/>
                <a:ea typeface="ITDFT+MyriadPro"/>
                <a:cs typeface="ITDFT+MyriadPro"/>
              </a:rPr>
              <a:t>я адміні</a:t>
            </a:r>
            <a:r>
              <a:rPr lang="uk-UA" sz="1800" spc="5" noProof="0" dirty="0">
                <a:solidFill>
                  <a:srgbClr val="171615"/>
                </a:solidFill>
                <a:effectLst/>
                <a:latin typeface="Monotype Corsiva" panose="03010101010201010101" pitchFamily="66" charset="0"/>
                <a:ea typeface="ITDFT+MyriadPro"/>
                <a:cs typeface="ITDFT+MyriadPro"/>
              </a:rPr>
              <a:t>с</a:t>
            </a:r>
            <a:r>
              <a:rPr lang="uk-UA" sz="1800" spc="-5"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р</a:t>
            </a:r>
            <a:r>
              <a:rPr lang="uk-UA" sz="1800" spc="-15" noProof="0" dirty="0">
                <a:solidFill>
                  <a:srgbClr val="171615"/>
                </a:solidFill>
                <a:effectLst/>
                <a:latin typeface="Monotype Corsiva" panose="03010101010201010101" pitchFamily="66" charset="0"/>
                <a:ea typeface="ITDFT+MyriadPro"/>
                <a:cs typeface="ITDFT+MyriadPro"/>
              </a:rPr>
              <a:t>а</a:t>
            </a:r>
            <a:r>
              <a:rPr lang="uk-UA" sz="1800" spc="-10"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ивних</a:t>
            </a:r>
            <a:r>
              <a:rPr lang="uk-UA" sz="1800" spc="15"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це</a:t>
            </a:r>
            <a:r>
              <a:rPr lang="uk-UA" sz="1800" spc="-5" noProof="0" dirty="0">
                <a:solidFill>
                  <a:srgbClr val="171615"/>
                </a:solidFill>
                <a:effectLst/>
                <a:latin typeface="Monotype Corsiva" panose="03010101010201010101" pitchFamily="66" charset="0"/>
                <a:ea typeface="ITDFT+MyriadPro"/>
                <a:cs typeface="ITDFT+MyriadPro"/>
              </a:rPr>
              <a:t>н</a:t>
            </a:r>
            <a:r>
              <a:rPr lang="uk-UA" sz="1800" spc="-10"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рів</a:t>
            </a:r>
            <a:r>
              <a:rPr lang="uk-UA" sz="1800" spc="5" noProof="0" dirty="0">
                <a:solidFill>
                  <a:srgbClr val="171615"/>
                </a:solidFill>
                <a:effectLst/>
                <a:latin typeface="Monotype Corsiva" panose="03010101010201010101" pitchFamily="66" charset="0"/>
                <a:ea typeface="ITDFT+MyriadPro"/>
                <a:cs typeface="ITDFT+MyriadPro"/>
              </a:rPr>
              <a:t> </a:t>
            </a:r>
            <a:r>
              <a:rPr lang="uk-UA" sz="1800" spc="-5"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а</a:t>
            </a:r>
            <a:r>
              <a:rPr lang="uk-UA" sz="1800" spc="5" noProof="0" dirty="0">
                <a:solidFill>
                  <a:srgbClr val="171615"/>
                </a:solidFill>
                <a:effectLst/>
                <a:latin typeface="Monotype Corsiva" panose="03010101010201010101" pitchFamily="66" charset="0"/>
                <a:ea typeface="ITDFT+MyriadPro"/>
                <a:cs typeface="ITDFT+MyriadPro"/>
              </a:rPr>
              <a:t> з</a:t>
            </a:r>
            <a:r>
              <a:rPr lang="uk-UA" sz="1800" spc="-10" noProof="0" dirty="0">
                <a:solidFill>
                  <a:srgbClr val="171615"/>
                </a:solidFill>
                <a:effectLst/>
                <a:latin typeface="Monotype Corsiva" panose="03010101010201010101" pitchFamily="66" charset="0"/>
                <a:ea typeface="ITDFT+MyriadPro"/>
                <a:cs typeface="ITDFT+MyriadPro"/>
              </a:rPr>
              <a:t>ат</a:t>
            </a:r>
            <a:r>
              <a:rPr lang="uk-UA" sz="1800" noProof="0" dirty="0">
                <a:solidFill>
                  <a:srgbClr val="171615"/>
                </a:solidFill>
                <a:effectLst/>
                <a:latin typeface="Monotype Corsiva" panose="03010101010201010101" pitchFamily="66" charset="0"/>
                <a:ea typeface="ITDFT+MyriadPro"/>
                <a:cs typeface="ITDFT+MyriadPro"/>
              </a:rPr>
              <a:t>ве</a:t>
            </a:r>
            <a:r>
              <a:rPr lang="uk-UA" sz="1800" spc="-15" noProof="0" dirty="0">
                <a:solidFill>
                  <a:srgbClr val="171615"/>
                </a:solidFill>
                <a:effectLst/>
                <a:latin typeface="Monotype Corsiva" panose="03010101010201010101" pitchFamily="66" charset="0"/>
                <a:ea typeface="ITDFT+MyriadPro"/>
                <a:cs typeface="ITDFT+MyriadPro"/>
              </a:rPr>
              <a:t>р</a:t>
            </a:r>
            <a:r>
              <a:rPr lang="uk-UA" sz="1800" spc="10" noProof="0" dirty="0">
                <a:solidFill>
                  <a:srgbClr val="171615"/>
                </a:solidFill>
                <a:effectLst/>
                <a:latin typeface="Monotype Corsiva" panose="03010101010201010101" pitchFamily="66" charset="0"/>
                <a:ea typeface="ITDFT+MyriadPro"/>
                <a:cs typeface="ITDFT+MyriadPro"/>
              </a:rPr>
              <a:t>д</a:t>
            </a:r>
            <a:r>
              <a:rPr lang="uk-UA" sz="1800" spc="-5" noProof="0" dirty="0">
                <a:solidFill>
                  <a:srgbClr val="171615"/>
                </a:solidFill>
                <a:effectLst/>
                <a:latin typeface="Monotype Corsiva" panose="03010101010201010101" pitchFamily="66" charset="0"/>
                <a:ea typeface="ITDFT+MyriadPro"/>
                <a:cs typeface="ITDFT+MyriadPro"/>
              </a:rPr>
              <a:t>ж</a:t>
            </a:r>
            <a:r>
              <a:rPr lang="uk-UA" sz="1800" noProof="0" dirty="0">
                <a:solidFill>
                  <a:srgbClr val="171615"/>
                </a:solidFill>
                <a:effectLst/>
                <a:latin typeface="Monotype Corsiva" panose="03010101010201010101" pitchFamily="66" charset="0"/>
                <a:ea typeface="ITDFT+MyriadPro"/>
                <a:cs typeface="ITDFT+MyriadPro"/>
              </a:rPr>
              <a:t>ен</a:t>
            </a:r>
            <a:r>
              <a:rPr lang="uk-UA" sz="1800" spc="-5" noProof="0" dirty="0">
                <a:solidFill>
                  <a:srgbClr val="171615"/>
                </a:solidFill>
                <a:effectLst/>
                <a:latin typeface="Monotype Corsiva" panose="03010101010201010101" pitchFamily="66" charset="0"/>
                <a:ea typeface="ITDFT+MyriadPro"/>
                <a:cs typeface="ITDFT+MyriadPro"/>
              </a:rPr>
              <a:t>н</a:t>
            </a:r>
            <a:r>
              <a:rPr lang="uk-UA" sz="1800" noProof="0" dirty="0">
                <a:solidFill>
                  <a:srgbClr val="171615"/>
                </a:solidFill>
                <a:effectLst/>
                <a:latin typeface="Monotype Corsiva" panose="03010101010201010101" pitchFamily="66" charset="0"/>
                <a:ea typeface="ITDFT+MyriadPro"/>
                <a:cs typeface="ITDFT+MyriadPro"/>
              </a:rPr>
              <a:t>я</a:t>
            </a:r>
            <a:r>
              <a:rPr lang="uk-UA" sz="1800" spc="15" noProof="0" dirty="0">
                <a:solidFill>
                  <a:srgbClr val="171615"/>
                </a:solidFill>
                <a:effectLst/>
                <a:latin typeface="Monotype Corsiva" panose="03010101010201010101" pitchFamily="66" charset="0"/>
                <a:ea typeface="ITDFT+MyriadPro"/>
                <a:cs typeface="ITDFT+MyriadPro"/>
              </a:rPr>
              <a:t> </a:t>
            </a:r>
            <a:r>
              <a:rPr lang="uk-UA" sz="1800" spc="-15"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е</a:t>
            </a:r>
            <a:r>
              <a:rPr lang="uk-UA" sz="1800" spc="-5" noProof="0" dirty="0">
                <a:solidFill>
                  <a:srgbClr val="171615"/>
                </a:solidFill>
                <a:effectLst/>
                <a:latin typeface="Monotype Corsiva" panose="03010101010201010101" pitchFamily="66" charset="0"/>
                <a:ea typeface="ITDFT+MyriadPro"/>
                <a:cs typeface="ITDFT+MyriadPro"/>
              </a:rPr>
              <a:t>р</a:t>
            </a:r>
            <a:r>
              <a:rPr lang="uk-UA" sz="1800" noProof="0" dirty="0">
                <a:solidFill>
                  <a:srgbClr val="171615"/>
                </a:solidFill>
                <a:effectLst/>
                <a:latin typeface="Monotype Corsiva" panose="03010101010201010101" pitchFamily="66" charset="0"/>
                <a:ea typeface="ITDFT+MyriadPro"/>
                <a:cs typeface="ITDFT+MyriadPro"/>
              </a:rPr>
              <a:t>и</a:t>
            </a:r>
            <a:r>
              <a:rPr lang="uk-UA" sz="1800" spc="-20"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о</a:t>
            </a:r>
            <a:r>
              <a:rPr lang="uk-UA" sz="1800" spc="-5" noProof="0" dirty="0">
                <a:solidFill>
                  <a:srgbClr val="171615"/>
                </a:solidFill>
                <a:effectLst/>
                <a:latin typeface="Monotype Corsiva" panose="03010101010201010101" pitchFamily="66" charset="0"/>
                <a:ea typeface="ITDFT+MyriadPro"/>
                <a:cs typeface="ITDFT+MyriadPro"/>
              </a:rPr>
              <a:t>р</a:t>
            </a:r>
            <a:r>
              <a:rPr lang="uk-UA" sz="1800" noProof="0" dirty="0">
                <a:solidFill>
                  <a:srgbClr val="171615"/>
                </a:solidFill>
                <a:effectLst/>
                <a:latin typeface="Monotype Corsiva" panose="03010101010201010101" pitchFamily="66" charset="0"/>
                <a:ea typeface="ITDFT+MyriadPro"/>
                <a:cs typeface="ITDFT+MyriadPro"/>
              </a:rPr>
              <a:t>ій</a:t>
            </a:r>
            <a:r>
              <a:rPr lang="uk-UA" sz="1800" spc="10" noProof="0" dirty="0">
                <a:solidFill>
                  <a:srgbClr val="171615"/>
                </a:solidFill>
                <a:effectLst/>
                <a:latin typeface="Monotype Corsiva" panose="03010101010201010101" pitchFamily="66" charset="0"/>
                <a:ea typeface="ITDFT+MyriadPro"/>
                <a:cs typeface="ITDFT+MyriadPro"/>
              </a:rPr>
              <a:t> </a:t>
            </a:r>
            <a:r>
              <a:rPr lang="uk-UA" sz="1800" spc="-15"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ери</a:t>
            </a:r>
            <a:r>
              <a:rPr lang="uk-UA" sz="1800" spc="-20" noProof="0" dirty="0">
                <a:solidFill>
                  <a:srgbClr val="171615"/>
                </a:solidFill>
                <a:effectLst/>
                <a:latin typeface="Monotype Corsiva" panose="03010101010201010101" pitchFamily="66" charset="0"/>
                <a:ea typeface="ITDFT+MyriadPro"/>
                <a:cs typeface="ITDFT+MyriadPro"/>
              </a:rPr>
              <a:t>т</a:t>
            </a:r>
            <a:r>
              <a:rPr lang="uk-UA" sz="1800" spc="-5" noProof="0" dirty="0">
                <a:solidFill>
                  <a:srgbClr val="171615"/>
                </a:solidFill>
                <a:effectLst/>
                <a:latin typeface="Monotype Corsiva" panose="03010101010201010101" pitchFamily="66" charset="0"/>
                <a:ea typeface="ITDFT+MyriadPro"/>
                <a:cs typeface="ITDFT+MyriadPro"/>
              </a:rPr>
              <a:t>о</a:t>
            </a:r>
            <a:r>
              <a:rPr lang="uk-UA" sz="1800" noProof="0" dirty="0">
                <a:solidFill>
                  <a:srgbClr val="171615"/>
                </a:solidFill>
                <a:effectLst/>
                <a:latin typeface="Monotype Corsiva" panose="03010101010201010101" pitchFamily="66" charset="0"/>
                <a:ea typeface="ITDFT+MyriadPro"/>
                <a:cs typeface="ITDFT+MyriadPro"/>
              </a:rPr>
              <a:t>ріа</a:t>
            </a:r>
            <a:r>
              <a:rPr lang="uk-UA" sz="1800" spc="5" noProof="0" dirty="0">
                <a:solidFill>
                  <a:srgbClr val="171615"/>
                </a:solidFill>
                <a:effectLst/>
                <a:latin typeface="Monotype Corsiva" panose="03010101010201010101" pitchFamily="66" charset="0"/>
                <a:ea typeface="ITDFT+MyriadPro"/>
                <a:cs typeface="ITDFT+MyriadPro"/>
              </a:rPr>
              <a:t>л</a:t>
            </a:r>
            <a:r>
              <a:rPr lang="uk-UA" sz="1800" noProof="0" dirty="0">
                <a:solidFill>
                  <a:srgbClr val="171615"/>
                </a:solidFill>
                <a:effectLst/>
                <a:latin typeface="Monotype Corsiva" panose="03010101010201010101" pitchFamily="66" charset="0"/>
                <a:ea typeface="ITDFT+MyriadPro"/>
                <a:cs typeface="ITDFT+MyriadPro"/>
              </a:rPr>
              <a:t>ьних</a:t>
            </a:r>
            <a:r>
              <a:rPr lang="uk-UA" sz="1800" spc="40" noProof="0" dirty="0">
                <a:solidFill>
                  <a:srgbClr val="171615"/>
                </a:solidFill>
                <a:effectLst/>
                <a:latin typeface="Monotype Corsiva" panose="03010101010201010101" pitchFamily="66" charset="0"/>
                <a:ea typeface="ITDFT+MyriadPro"/>
                <a:cs typeface="ITDFT+MyriadPro"/>
              </a:rPr>
              <a:t> </a:t>
            </a:r>
            <a:r>
              <a:rPr lang="uk-UA" sz="1800" spc="-5" noProof="0" dirty="0">
                <a:solidFill>
                  <a:srgbClr val="171615"/>
                </a:solidFill>
                <a:effectLst/>
                <a:latin typeface="Monotype Corsiva" panose="03010101010201010101" pitchFamily="66" charset="0"/>
                <a:ea typeface="ITDFT+MyriadPro"/>
                <a:cs typeface="ITDFT+MyriadPro"/>
              </a:rPr>
              <a:t>г</a:t>
            </a:r>
            <a:r>
              <a:rPr lang="uk-UA" sz="1800" noProof="0" dirty="0">
                <a:solidFill>
                  <a:srgbClr val="171615"/>
                </a:solidFill>
                <a:effectLst/>
                <a:latin typeface="Monotype Corsiva" panose="03010101010201010101" pitchFamily="66" charset="0"/>
                <a:ea typeface="ITDFT+MyriadPro"/>
                <a:cs typeface="ITDFT+MyriadPro"/>
              </a:rPr>
              <a:t>р</a:t>
            </a:r>
            <a:r>
              <a:rPr lang="uk-UA" sz="1800" spc="-5" noProof="0" dirty="0">
                <a:solidFill>
                  <a:srgbClr val="171615"/>
                </a:solidFill>
                <a:effectLst/>
                <a:latin typeface="Monotype Corsiva" panose="03010101010201010101" pitchFamily="66" charset="0"/>
                <a:ea typeface="ITDFT+MyriadPro"/>
                <a:cs typeface="ITDFT+MyriadPro"/>
              </a:rPr>
              <a:t>о</a:t>
            </a:r>
            <a:r>
              <a:rPr lang="uk-UA" sz="1800" noProof="0" dirty="0">
                <a:solidFill>
                  <a:srgbClr val="171615"/>
                </a:solidFill>
                <a:effectLst/>
                <a:latin typeface="Monotype Corsiva" panose="03010101010201010101" pitchFamily="66" charset="0"/>
                <a:ea typeface="ITDFT+MyriadPro"/>
                <a:cs typeface="ITDFT+MyriadPro"/>
              </a:rPr>
              <a:t>мад</a:t>
            </a:r>
            <a:r>
              <a:rPr lang="uk-UA" sz="1800" spc="35" noProof="0" dirty="0">
                <a:solidFill>
                  <a:srgbClr val="171615"/>
                </a:solidFill>
                <a:effectLst/>
                <a:latin typeface="Monotype Corsiva" panose="03010101010201010101" pitchFamily="66" charset="0"/>
                <a:ea typeface="ITDFT+MyriadPro"/>
                <a:cs typeface="ITDFT+MyriadPro"/>
              </a:rPr>
              <a:t> </a:t>
            </a:r>
            <a:r>
              <a:rPr lang="uk-UA" sz="1800" spc="5" noProof="0" dirty="0">
                <a:solidFill>
                  <a:srgbClr val="171615"/>
                </a:solidFill>
                <a:effectLst/>
                <a:latin typeface="Monotype Corsiva" panose="03010101010201010101" pitchFamily="66" charset="0"/>
                <a:ea typeface="ITDFT+MyriadPro"/>
                <a:cs typeface="ITDFT+MyriadPro"/>
              </a:rPr>
              <a:t>Д</a:t>
            </a:r>
            <a:r>
              <a:rPr lang="uk-UA" sz="1800" noProof="0" dirty="0">
                <a:solidFill>
                  <a:srgbClr val="171615"/>
                </a:solidFill>
                <a:effectLst/>
                <a:latin typeface="Monotype Corsiva" panose="03010101010201010101" pitchFamily="66" charset="0"/>
                <a:ea typeface="ITDFT+MyriadPro"/>
                <a:cs typeface="ITDFT+MyriadPro"/>
              </a:rPr>
              <a:t>ніпропе</a:t>
            </a:r>
            <a:r>
              <a:rPr lang="uk-UA" sz="1800" spc="-10"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р</a:t>
            </a:r>
            <a:r>
              <a:rPr lang="uk-UA" sz="1800" spc="-5" noProof="0" dirty="0">
                <a:solidFill>
                  <a:srgbClr val="171615"/>
                </a:solidFill>
                <a:effectLst/>
                <a:latin typeface="Monotype Corsiva" panose="03010101010201010101" pitchFamily="66" charset="0"/>
                <a:ea typeface="ITDFT+MyriadPro"/>
                <a:cs typeface="ITDFT+MyriadPro"/>
              </a:rPr>
              <a:t>о</a:t>
            </a:r>
            <a:r>
              <a:rPr lang="uk-UA" sz="1800" noProof="0" dirty="0">
                <a:solidFill>
                  <a:srgbClr val="171615"/>
                </a:solidFill>
                <a:effectLst/>
                <a:latin typeface="Monotype Corsiva" panose="03010101010201010101" pitchFamily="66" charset="0"/>
                <a:ea typeface="ITDFT+MyriadPro"/>
                <a:cs typeface="ITDFT+MyriadPro"/>
              </a:rPr>
              <a:t>в</a:t>
            </a:r>
            <a:r>
              <a:rPr lang="uk-UA" sz="1800" spc="-5" noProof="0" dirty="0">
                <a:solidFill>
                  <a:srgbClr val="171615"/>
                </a:solidFill>
                <a:effectLst/>
                <a:latin typeface="Monotype Corsiva" panose="03010101010201010101" pitchFamily="66" charset="0"/>
                <a:ea typeface="ITDFT+MyriadPro"/>
                <a:cs typeface="ITDFT+MyriadPro"/>
              </a:rPr>
              <a:t>с</a:t>
            </a:r>
            <a:r>
              <a:rPr lang="uk-UA" sz="1800" noProof="0" dirty="0">
                <a:solidFill>
                  <a:srgbClr val="171615"/>
                </a:solidFill>
                <a:effectLst/>
                <a:latin typeface="Monotype Corsiva" panose="03010101010201010101" pitchFamily="66" charset="0"/>
                <a:ea typeface="ITDFT+MyriadPro"/>
                <a:cs typeface="ITDFT+MyriadPro"/>
              </a:rPr>
              <a:t>ь</a:t>
            </a:r>
            <a:r>
              <a:rPr lang="uk-UA" sz="1800" spc="-10" noProof="0" dirty="0">
                <a:solidFill>
                  <a:srgbClr val="171615"/>
                </a:solidFill>
                <a:effectLst/>
                <a:latin typeface="Monotype Corsiva" panose="03010101010201010101" pitchFamily="66" charset="0"/>
                <a:ea typeface="ITDFT+MyriadPro"/>
                <a:cs typeface="ITDFT+MyriadPro"/>
              </a:rPr>
              <a:t>к</a:t>
            </a:r>
            <a:r>
              <a:rPr lang="uk-UA" sz="1800" spc="-5" noProof="0" dirty="0">
                <a:solidFill>
                  <a:srgbClr val="171615"/>
                </a:solidFill>
                <a:effectLst/>
                <a:latin typeface="Monotype Corsiva" panose="03010101010201010101" pitchFamily="66" charset="0"/>
                <a:ea typeface="ITDFT+MyriadPro"/>
                <a:cs typeface="ITDFT+MyriadPro"/>
              </a:rPr>
              <a:t>о</a:t>
            </a:r>
            <a:r>
              <a:rPr lang="uk-UA" sz="1800" noProof="0" dirty="0">
                <a:solidFill>
                  <a:srgbClr val="171615"/>
                </a:solidFill>
                <a:effectLst/>
                <a:latin typeface="Monotype Corsiva" panose="03010101010201010101" pitchFamily="66" charset="0"/>
                <a:ea typeface="ITDFT+MyriadPro"/>
                <a:cs typeface="ITDFT+MyriadPro"/>
              </a:rPr>
              <a:t>ї</a:t>
            </a:r>
            <a:r>
              <a:rPr lang="uk-UA" sz="1800" spc="30" noProof="0" dirty="0">
                <a:solidFill>
                  <a:srgbClr val="171615"/>
                </a:solidFill>
                <a:effectLst/>
                <a:latin typeface="Monotype Corsiva" panose="03010101010201010101" pitchFamily="66" charset="0"/>
                <a:ea typeface="ITDFT+MyriadPro"/>
                <a:cs typeface="ITDFT+MyriadPro"/>
              </a:rPr>
              <a:t> </a:t>
            </a:r>
            <a:r>
              <a:rPr lang="uk-UA" sz="1800" noProof="0" dirty="0">
                <a:solidFill>
                  <a:srgbClr val="171615"/>
                </a:solidFill>
                <a:effectLst/>
                <a:latin typeface="Monotype Corsiva" panose="03010101010201010101" pitchFamily="66" charset="0"/>
                <a:ea typeface="ITDFT+MyriadPro"/>
                <a:cs typeface="ITDFT+MyriadPro"/>
              </a:rPr>
              <a:t>об</a:t>
            </a:r>
            <a:r>
              <a:rPr lang="uk-UA" sz="1800" spc="5" noProof="0" dirty="0">
                <a:solidFill>
                  <a:srgbClr val="171615"/>
                </a:solidFill>
                <a:effectLst/>
                <a:latin typeface="Monotype Corsiva" panose="03010101010201010101" pitchFamily="66" charset="0"/>
                <a:ea typeface="ITDFT+MyriadPro"/>
                <a:cs typeface="ITDFT+MyriadPro"/>
              </a:rPr>
              <a:t>л</a:t>
            </a:r>
            <a:r>
              <a:rPr lang="uk-UA" sz="1800" noProof="0" dirty="0">
                <a:solidFill>
                  <a:srgbClr val="171615"/>
                </a:solidFill>
                <a:effectLst/>
                <a:latin typeface="Monotype Corsiva" panose="03010101010201010101" pitchFamily="66" charset="0"/>
                <a:ea typeface="ITDFT+MyriadPro"/>
                <a:cs typeface="ITDFT+MyriadPro"/>
              </a:rPr>
              <a:t>а</a:t>
            </a:r>
            <a:r>
              <a:rPr lang="uk-UA" sz="1800" spc="5" noProof="0" dirty="0">
                <a:solidFill>
                  <a:srgbClr val="171615"/>
                </a:solidFill>
                <a:effectLst/>
                <a:latin typeface="Monotype Corsiva" panose="03010101010201010101" pitchFamily="66" charset="0"/>
                <a:ea typeface="ITDFT+MyriadPro"/>
                <a:cs typeface="ITDFT+MyriadPro"/>
              </a:rPr>
              <a:t>с</a:t>
            </a:r>
            <a:r>
              <a:rPr lang="uk-UA" sz="1800" spc="-5" noProof="0" dirty="0">
                <a:solidFill>
                  <a:srgbClr val="171615"/>
                </a:solidFill>
                <a:effectLst/>
                <a:latin typeface="Monotype Corsiva" panose="03010101010201010101" pitchFamily="66" charset="0"/>
                <a:ea typeface="ITDFT+MyriadPro"/>
                <a:cs typeface="ITDFT+MyriadPro"/>
              </a:rPr>
              <a:t>т</a:t>
            </a:r>
            <a:r>
              <a:rPr lang="uk-UA" sz="1800" noProof="0" dirty="0">
                <a:solidFill>
                  <a:srgbClr val="171615"/>
                </a:solidFill>
                <a:effectLst/>
                <a:latin typeface="Monotype Corsiva" panose="03010101010201010101" pitchFamily="66" charset="0"/>
                <a:ea typeface="ITDFT+MyriadPro"/>
                <a:cs typeface="ITDFT+MyriadPro"/>
              </a:rPr>
              <a:t>і»</a:t>
            </a:r>
            <a:endParaRPr lang="uk-UA" sz="1800" noProof="0" dirty="0">
              <a:latin typeface="Monotype Corsiva" panose="03010101010201010101" pitchFamily="66" charset="0"/>
            </a:endParaRPr>
          </a:p>
        </p:txBody>
      </p:sp>
      <p:pic>
        <p:nvPicPr>
          <p:cNvPr id="12" name="Рисунок 11"/>
          <p:cNvPicPr>
            <a:picLocks noChangeAspect="1"/>
          </p:cNvPicPr>
          <p:nvPr/>
        </p:nvPicPr>
        <p:blipFill>
          <a:blip r:embed="rId3"/>
          <a:stretch>
            <a:fillRect/>
          </a:stretch>
        </p:blipFill>
        <p:spPr>
          <a:xfrm>
            <a:off x="7548833" y="3702231"/>
            <a:ext cx="3790950" cy="2610019"/>
          </a:xfrm>
          <a:prstGeom prst="rect">
            <a:avLst/>
          </a:prstGeom>
        </p:spPr>
      </p:pic>
      <p:pic>
        <p:nvPicPr>
          <p:cNvPr id="3" name="Ресурс 3.png" descr="Ресурс 3.png">
            <a:extLst>
              <a:ext uri="{FF2B5EF4-FFF2-40B4-BE49-F238E27FC236}">
                <a16:creationId xmlns:a16="http://schemas.microsoft.com/office/drawing/2014/main" id="{AAE36969-0F4F-5BB6-13D0-8CD26E112B90}"/>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pic>
        <p:nvPicPr>
          <p:cNvPr id="4" name="Ресурс 3.png" descr="Ресурс 3.png">
            <a:extLst>
              <a:ext uri="{FF2B5EF4-FFF2-40B4-BE49-F238E27FC236}">
                <a16:creationId xmlns:a16="http://schemas.microsoft.com/office/drawing/2014/main" id="{07A9D0BF-38E7-A35D-3BEF-974AAAF24D0F}"/>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E4A4-D1B3-710C-C069-89728249C772}"/>
            </a:ext>
          </a:extLst>
        </p:cNvPr>
        <p:cNvGrpSpPr/>
        <p:nvPr/>
      </p:nvGrpSpPr>
      <p:grpSpPr>
        <a:xfrm>
          <a:off x="0" y="0"/>
          <a:ext cx="0" cy="0"/>
          <a:chOff x="0" y="0"/>
          <a:chExt cx="0" cy="0"/>
        </a:xfrm>
      </p:grpSpPr>
      <p:pic>
        <p:nvPicPr>
          <p:cNvPr id="10" name="Рисунок 9">
            <a:extLst>
              <a:ext uri="{FF2B5EF4-FFF2-40B4-BE49-F238E27FC236}">
                <a16:creationId xmlns:a16="http://schemas.microsoft.com/office/drawing/2014/main" id="{A5DF09F4-E480-7BEF-B120-73ACC8BCFF02}"/>
              </a:ext>
            </a:extLst>
          </p:cNvPr>
          <p:cNvPicPr>
            <a:picLocks noChangeAspect="1"/>
          </p:cNvPicPr>
          <p:nvPr/>
        </p:nvPicPr>
        <p:blipFill>
          <a:blip r:embed="rId2"/>
          <a:stretch>
            <a:fillRect/>
          </a:stretch>
        </p:blipFill>
        <p:spPr>
          <a:xfrm>
            <a:off x="6193767" y="4097548"/>
            <a:ext cx="4302783" cy="243264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2" name="Рисунок 11">
            <a:extLst>
              <a:ext uri="{FF2B5EF4-FFF2-40B4-BE49-F238E27FC236}">
                <a16:creationId xmlns:a16="http://schemas.microsoft.com/office/drawing/2014/main" id="{A890CBBA-4027-9425-FCC2-08D883B0FE1E}"/>
              </a:ext>
            </a:extLst>
          </p:cNvPr>
          <p:cNvPicPr>
            <a:picLocks noChangeAspect="1"/>
          </p:cNvPicPr>
          <p:nvPr/>
        </p:nvPicPr>
        <p:blipFill>
          <a:blip r:embed="rId3"/>
          <a:stretch>
            <a:fillRect/>
          </a:stretch>
        </p:blipFill>
        <p:spPr>
          <a:xfrm>
            <a:off x="6193767" y="1624460"/>
            <a:ext cx="4304582" cy="242132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Заголовок 1">
            <a:extLst>
              <a:ext uri="{FF2B5EF4-FFF2-40B4-BE49-F238E27FC236}">
                <a16:creationId xmlns:a16="http://schemas.microsoft.com/office/drawing/2014/main" id="{B6BAA847-2650-E168-54BE-246EDDC97602}"/>
              </a:ext>
            </a:extLst>
          </p:cNvPr>
          <p:cNvSpPr>
            <a:spLocks noGrp="1"/>
          </p:cNvSpPr>
          <p:nvPr>
            <p:ph type="title"/>
          </p:nvPr>
        </p:nvSpPr>
        <p:spPr>
          <a:xfrm>
            <a:off x="595720" y="161140"/>
            <a:ext cx="11000559" cy="1451350"/>
          </a:xfrm>
        </p:spPr>
        <p:txBody>
          <a:bodyPr>
            <a:no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Фізико-географічне положення</a:t>
            </a:r>
          </a:p>
        </p:txBody>
      </p:sp>
      <p:sp>
        <p:nvSpPr>
          <p:cNvPr id="3" name="Объект 2">
            <a:extLst>
              <a:ext uri="{FF2B5EF4-FFF2-40B4-BE49-F238E27FC236}">
                <a16:creationId xmlns:a16="http://schemas.microsoft.com/office/drawing/2014/main" id="{BBA56D7F-AF5D-754F-479E-32C6B1538217}"/>
              </a:ext>
            </a:extLst>
          </p:cNvPr>
          <p:cNvSpPr>
            <a:spLocks noGrp="1"/>
          </p:cNvSpPr>
          <p:nvPr>
            <p:ph idx="1"/>
          </p:nvPr>
        </p:nvSpPr>
        <p:spPr>
          <a:xfrm>
            <a:off x="931683" y="1508219"/>
            <a:ext cx="4813509" cy="5194504"/>
          </a:xfrm>
        </p:spPr>
        <p:txBody>
          <a:bodyPr>
            <a:normAutofit/>
          </a:bodyPr>
          <a:lstStyle/>
          <a:p>
            <a:pPr algn="just">
              <a:buClrTx/>
            </a:pPr>
            <a:r>
              <a:rPr lang="uk-UA" sz="1700" noProof="0" dirty="0">
                <a:solidFill>
                  <a:schemeClr val="bg1"/>
                </a:solidFill>
                <a:latin typeface="Monotype Corsiva" panose="03010101010201010101" pitchFamily="66" charset="0"/>
                <a:cs typeface="Times New Roman" panose="02020603050405020304" pitchFamily="18" charset="0"/>
              </a:rPr>
              <a:t>Тернівська громада розташована на сході Дніпропетровської області, в 20 км на схід від міста Павлоград.</a:t>
            </a:r>
          </a:p>
          <a:p>
            <a:pPr algn="just">
              <a:buClrTx/>
            </a:pPr>
            <a:r>
              <a:rPr lang="uk-UA" sz="1700" noProof="0" dirty="0">
                <a:solidFill>
                  <a:schemeClr val="bg1"/>
                </a:solidFill>
                <a:latin typeface="Monotype Corsiva" panose="03010101010201010101" pitchFamily="66" charset="0"/>
                <a:cs typeface="Times New Roman" panose="02020603050405020304" pitchFamily="18" charset="0"/>
              </a:rPr>
              <a:t>Південну частину території зі сходу на захід перетинає річка Тернівка — притока річки Самара. Рельєф міста являє собою слабо горбисту степову рівнину з невеликим ухилом з півночі на південь до заплави річки Велика Тернівка. Відмітки поверхні коливаються від 65 до 145 м.</a:t>
            </a:r>
          </a:p>
          <a:p>
            <a:pPr algn="just">
              <a:buClrTx/>
            </a:pPr>
            <a:r>
              <a:rPr lang="uk-UA" sz="1700" noProof="0" dirty="0">
                <a:solidFill>
                  <a:schemeClr val="bg1"/>
                </a:solidFill>
                <a:latin typeface="Monotype Corsiva" panose="03010101010201010101" pitchFamily="66" charset="0"/>
                <a:cs typeface="Times New Roman" panose="02020603050405020304" pitchFamily="18" charset="0"/>
              </a:rPr>
              <a:t>Територія міста входить до Дніпропетровського центрального ґрунтового району. Ґрунтоутворювальними породами є лісовидні суглинки, які мають легкоглинистий механічний склад. Ґрунтовий покрив представлений середньо — гумусними чорноземами, переважно солонцюватими, які відрізняються значною глибиною проникнення гумусу (до 85-95 см).</a:t>
            </a:r>
          </a:p>
        </p:txBody>
      </p:sp>
      <p:pic>
        <p:nvPicPr>
          <p:cNvPr id="4" name="Ресурс 3.png" descr="Ресурс 3.png">
            <a:extLst>
              <a:ext uri="{FF2B5EF4-FFF2-40B4-BE49-F238E27FC236}">
                <a16:creationId xmlns:a16="http://schemas.microsoft.com/office/drawing/2014/main" id="{F22AD649-AAFB-2D4A-3067-9F15F4674A79}"/>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pic>
        <p:nvPicPr>
          <p:cNvPr id="5" name="Ресурс 3.png" descr="Ресурс 3.png">
            <a:extLst>
              <a:ext uri="{FF2B5EF4-FFF2-40B4-BE49-F238E27FC236}">
                <a16:creationId xmlns:a16="http://schemas.microsoft.com/office/drawing/2014/main" id="{C284E300-B63D-C0F3-6164-168CFF961A44}"/>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spTree>
    <p:extLst>
      <p:ext uri="{BB962C8B-B14F-4D97-AF65-F5344CB8AC3E}">
        <p14:creationId xmlns:p14="http://schemas.microsoft.com/office/powerpoint/2010/main" val="974109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7694C1B-6C4A-E0EA-69DB-67BF542BAB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213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06F9BDC3-C752-F51A-CABA-7BAEC9EFB846}"/>
              </a:ext>
            </a:extLst>
          </p:cNvPr>
          <p:cNvPicPr>
            <a:picLocks noChangeAspect="1"/>
          </p:cNvPicPr>
          <p:nvPr/>
        </p:nvPicPr>
        <p:blipFill>
          <a:blip r:embed="rId2"/>
          <a:stretch>
            <a:fillRect/>
          </a:stretch>
        </p:blipFill>
        <p:spPr>
          <a:xfrm>
            <a:off x="8819780" y="4942934"/>
            <a:ext cx="2455423" cy="1626319"/>
          </a:xfrm>
          <a:prstGeom prst="rect">
            <a:avLst/>
          </a:prstGeom>
        </p:spPr>
      </p:pic>
      <p:pic>
        <p:nvPicPr>
          <p:cNvPr id="8" name="Рисунок 7">
            <a:extLst>
              <a:ext uri="{FF2B5EF4-FFF2-40B4-BE49-F238E27FC236}">
                <a16:creationId xmlns:a16="http://schemas.microsoft.com/office/drawing/2014/main" id="{7CE81149-4D40-26C8-A9E2-E94B28879976}"/>
              </a:ext>
            </a:extLst>
          </p:cNvPr>
          <p:cNvPicPr>
            <a:picLocks noChangeAspect="1"/>
          </p:cNvPicPr>
          <p:nvPr/>
        </p:nvPicPr>
        <p:blipFill>
          <a:blip r:embed="rId3"/>
          <a:stretch>
            <a:fillRect/>
          </a:stretch>
        </p:blipFill>
        <p:spPr>
          <a:xfrm>
            <a:off x="6256137" y="1503101"/>
            <a:ext cx="5010849" cy="3334215"/>
          </a:xfrm>
          <a:prstGeom prst="rect">
            <a:avLst/>
          </a:prstGeom>
        </p:spPr>
      </p:pic>
      <p:pic>
        <p:nvPicPr>
          <p:cNvPr id="4" name="Ресурс 3.png" descr="Ресурс 3.png">
            <a:extLst>
              <a:ext uri="{FF2B5EF4-FFF2-40B4-BE49-F238E27FC236}">
                <a16:creationId xmlns:a16="http://schemas.microsoft.com/office/drawing/2014/main" id="{904FF795-B312-0327-CB74-1C702A03D652}"/>
              </a:ext>
            </a:extLst>
          </p:cNvPr>
          <p:cNvPicPr>
            <a:picLocks noChangeAspect="1"/>
          </p:cNvPicPr>
          <p:nvPr/>
        </p:nvPicPr>
        <p:blipFill>
          <a:blip r:embed="rId4"/>
          <a:stretch>
            <a:fillRect/>
          </a:stretch>
        </p:blipFill>
        <p:spPr>
          <a:xfrm>
            <a:off x="-6124" y="-18024"/>
            <a:ext cx="1761438" cy="3297411"/>
          </a:xfrm>
          <a:prstGeom prst="rect">
            <a:avLst/>
          </a:prstGeom>
          <a:ln w="25400">
            <a:miter lim="400000"/>
          </a:ln>
        </p:spPr>
      </p:pic>
      <p:sp>
        <p:nvSpPr>
          <p:cNvPr id="2" name="Заголовок 1"/>
          <p:cNvSpPr>
            <a:spLocks noGrp="1"/>
          </p:cNvSpPr>
          <p:nvPr>
            <p:ph type="title"/>
          </p:nvPr>
        </p:nvSpPr>
        <p:spPr>
          <a:xfrm>
            <a:off x="595720" y="161140"/>
            <a:ext cx="11000559" cy="1451350"/>
          </a:xfrm>
        </p:spPr>
        <p:txBody>
          <a:bodyPr>
            <a:no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Фізико-географічне положення</a:t>
            </a:r>
          </a:p>
        </p:txBody>
      </p:sp>
      <p:sp>
        <p:nvSpPr>
          <p:cNvPr id="3" name="Объект 2"/>
          <p:cNvSpPr>
            <a:spLocks noGrp="1"/>
          </p:cNvSpPr>
          <p:nvPr>
            <p:ph idx="1"/>
          </p:nvPr>
        </p:nvSpPr>
        <p:spPr>
          <a:xfrm>
            <a:off x="915329" y="1496862"/>
            <a:ext cx="5106807" cy="5077865"/>
          </a:xfrm>
        </p:spPr>
        <p:txBody>
          <a:bodyPr>
            <a:normAutofit fontScale="92500" lnSpcReduction="20000"/>
          </a:bodyPr>
          <a:lstStyle/>
          <a:p>
            <a:pPr marL="285750" indent="-285750" algn="just">
              <a:lnSpc>
                <a:spcPct val="110000"/>
              </a:lnSpc>
              <a:buClr>
                <a:schemeClr val="bg1"/>
              </a:buClr>
              <a:buSzPct val="200000"/>
              <a:buFont typeface="Times New Roman" panose="02020603050405020304" pitchFamily="18" charset="0"/>
              <a:buChar char="‣"/>
            </a:pPr>
            <a:r>
              <a:rPr lang="uk-UA" sz="1800" noProof="0" dirty="0">
                <a:solidFill>
                  <a:schemeClr val="bg1"/>
                </a:solidFill>
                <a:latin typeface="Monotype Corsiva" panose="03010101010201010101" pitchFamily="66" charset="0"/>
                <a:cs typeface="Times New Roman" panose="02020603050405020304" pitchFamily="18" charset="0"/>
              </a:rPr>
              <a:t>Клімат в районі міста помірковано-континентальний, що характеризується  високою літньою температурою повітря, нестачею атмосферних опадів, рідкими сильними дощами і значними сухими вітрами переважно східного і південно-східного напрямку, досягають 20-25 м/сек., що викликають посуху влітку та різке зниження температури взимку. </a:t>
            </a:r>
          </a:p>
          <a:p>
            <a:pPr marL="285750" indent="-285750" algn="just">
              <a:lnSpc>
                <a:spcPct val="110000"/>
              </a:lnSpc>
              <a:buClr>
                <a:schemeClr val="bg1"/>
              </a:buClr>
              <a:buSzPct val="200000"/>
              <a:buFont typeface="Times New Roman" panose="02020603050405020304" pitchFamily="18" charset="0"/>
              <a:buChar char="‣"/>
            </a:pPr>
            <a:r>
              <a:rPr lang="uk-UA" sz="1800" noProof="0" dirty="0">
                <a:solidFill>
                  <a:schemeClr val="bg1"/>
                </a:solidFill>
                <a:latin typeface="Monotype Corsiva" panose="03010101010201010101" pitchFamily="66" charset="0"/>
                <a:cs typeface="Times New Roman" panose="02020603050405020304" pitchFamily="18" charset="0"/>
              </a:rPr>
              <a:t>Найхолодніші місяці року – січень та лютий, найтепліший – липень. Температури повітря взимку – -25,9°С влітку – +21,5°С. Перехід температури через 0°С відбувається у другій декаді березня та в третій декаді листопада. Глибина промерзання ґрунту до 1,0 м. </a:t>
            </a:r>
          </a:p>
          <a:p>
            <a:pPr marL="285750" indent="-285750" algn="just">
              <a:lnSpc>
                <a:spcPct val="110000"/>
              </a:lnSpc>
              <a:buClr>
                <a:schemeClr val="bg1"/>
              </a:buClr>
              <a:buSzPct val="200000"/>
              <a:buFont typeface="Times New Roman" panose="02020603050405020304" pitchFamily="18" charset="0"/>
              <a:buChar char="‣"/>
            </a:pPr>
            <a:r>
              <a:rPr lang="uk-UA" sz="1800" noProof="0" dirty="0">
                <a:solidFill>
                  <a:schemeClr val="bg1"/>
                </a:solidFill>
                <a:latin typeface="Monotype Corsiva" panose="03010101010201010101" pitchFamily="66" charset="0"/>
                <a:cs typeface="Times New Roman" panose="02020603050405020304" pitchFamily="18" charset="0"/>
              </a:rPr>
              <a:t>Кількість опадів – приблизно 450 мм на рік, що свідчить про недостатнє зволоження території. Найменше їх випадає в зимовий період. З березня кількість опадів починає збільшуватися, досягаючи максимуму в червні-липні.</a:t>
            </a:r>
          </a:p>
          <a:p>
            <a:pPr marL="285750" indent="-285750" algn="just">
              <a:lnSpc>
                <a:spcPct val="110000"/>
              </a:lnSpc>
              <a:buClr>
                <a:schemeClr val="bg1"/>
              </a:buClr>
              <a:buSzPct val="200000"/>
              <a:buFont typeface="Times New Roman" panose="02020603050405020304" pitchFamily="18" charset="0"/>
              <a:buChar char="‣"/>
            </a:pPr>
            <a:r>
              <a:rPr lang="uk-UA" sz="1800" noProof="0" dirty="0">
                <a:solidFill>
                  <a:schemeClr val="bg1"/>
                </a:solidFill>
                <a:latin typeface="Monotype Corsiva" panose="03010101010201010101" pitchFamily="66" charset="0"/>
                <a:cs typeface="Times New Roman" panose="02020603050405020304" pitchFamily="18" charset="0"/>
              </a:rPr>
              <a:t>Основним природним багатством громади є родовища кам'яного вугілля.</a:t>
            </a:r>
          </a:p>
        </p:txBody>
      </p:sp>
      <p:pic>
        <p:nvPicPr>
          <p:cNvPr id="5" name="Ресурс 3.png" descr="Ресурс 3.png">
            <a:extLst>
              <a:ext uri="{FF2B5EF4-FFF2-40B4-BE49-F238E27FC236}">
                <a16:creationId xmlns:a16="http://schemas.microsoft.com/office/drawing/2014/main" id="{B2C1A957-4CA3-12A1-405A-1ADE4F3E4B1B}"/>
              </a:ext>
            </a:extLst>
          </p:cNvPr>
          <p:cNvPicPr>
            <a:picLocks noChangeAspect="1"/>
          </p:cNvPicPr>
          <p:nvPr/>
        </p:nvPicPr>
        <p:blipFill>
          <a:blip r:embed="rId4"/>
          <a:stretch>
            <a:fillRect/>
          </a:stretch>
        </p:blipFill>
        <p:spPr>
          <a:xfrm rot="10800000">
            <a:off x="10430562" y="3560588"/>
            <a:ext cx="1761438" cy="3297411"/>
          </a:xfrm>
          <a:prstGeom prst="rect">
            <a:avLst/>
          </a:prstGeom>
          <a:ln w="25400">
            <a:miter lim="400000"/>
          </a:ln>
        </p:spPr>
      </p:pic>
      <p:pic>
        <p:nvPicPr>
          <p:cNvPr id="12" name="Рисунок 11">
            <a:extLst>
              <a:ext uri="{FF2B5EF4-FFF2-40B4-BE49-F238E27FC236}">
                <a16:creationId xmlns:a16="http://schemas.microsoft.com/office/drawing/2014/main" id="{B4770E25-6A78-74E5-0F1B-32713AFA15CE}"/>
              </a:ext>
            </a:extLst>
          </p:cNvPr>
          <p:cNvPicPr>
            <a:picLocks noChangeAspect="1"/>
          </p:cNvPicPr>
          <p:nvPr/>
        </p:nvPicPr>
        <p:blipFill>
          <a:blip r:embed="rId5"/>
          <a:stretch>
            <a:fillRect/>
          </a:stretch>
        </p:blipFill>
        <p:spPr>
          <a:xfrm>
            <a:off x="6265882" y="4937838"/>
            <a:ext cx="2456247" cy="16268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1C34E339-D7E3-D704-3F6D-962C4F8203FC}"/>
              </a:ext>
            </a:extLst>
          </p:cNvPr>
          <p:cNvSpPr>
            <a:spLocks noGrp="1"/>
          </p:cNvSpPr>
          <p:nvPr>
            <p:ph type="title"/>
          </p:nvPr>
        </p:nvSpPr>
        <p:spPr>
          <a:xfrm>
            <a:off x="0" y="0"/>
            <a:ext cx="12192000" cy="952963"/>
          </a:xfrm>
        </p:spPr>
        <p:txBody>
          <a:bodyPr>
            <a:normAutofit/>
          </a:bodyPr>
          <a:lstStyle/>
          <a:p>
            <a:pPr algn="ctr"/>
            <a:r>
              <a:rPr lang="uk-UA" sz="4400" b="1" cap="none" noProof="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ОСВІТА</a:t>
            </a:r>
          </a:p>
        </p:txBody>
      </p:sp>
      <p:pic>
        <p:nvPicPr>
          <p:cNvPr id="2" name="Ресурс 3.png" descr="Ресурс 3.png">
            <a:extLst>
              <a:ext uri="{FF2B5EF4-FFF2-40B4-BE49-F238E27FC236}">
                <a16:creationId xmlns:a16="http://schemas.microsoft.com/office/drawing/2014/main" id="{19919DAC-CA4A-C037-0493-1631402AE1AC}"/>
              </a:ext>
            </a:extLst>
          </p:cNvPr>
          <p:cNvPicPr>
            <a:picLocks noChangeAspect="1"/>
          </p:cNvPicPr>
          <p:nvPr/>
        </p:nvPicPr>
        <p:blipFill>
          <a:blip r:embed="rId2"/>
          <a:stretch>
            <a:fillRect/>
          </a:stretch>
        </p:blipFill>
        <p:spPr>
          <a:xfrm>
            <a:off x="-6124" y="-18024"/>
            <a:ext cx="1761438" cy="3297411"/>
          </a:xfrm>
          <a:prstGeom prst="rect">
            <a:avLst/>
          </a:prstGeom>
          <a:ln w="25400">
            <a:miter lim="400000"/>
          </a:ln>
        </p:spPr>
      </p:pic>
      <p:pic>
        <p:nvPicPr>
          <p:cNvPr id="3" name="Ресурс 3.png" descr="Ресурс 3.png">
            <a:extLst>
              <a:ext uri="{FF2B5EF4-FFF2-40B4-BE49-F238E27FC236}">
                <a16:creationId xmlns:a16="http://schemas.microsoft.com/office/drawing/2014/main" id="{AE5A8A02-4EC7-7588-F478-73983975A1B1}"/>
              </a:ext>
            </a:extLst>
          </p:cNvPr>
          <p:cNvPicPr>
            <a:picLocks noChangeAspect="1"/>
          </p:cNvPicPr>
          <p:nvPr/>
        </p:nvPicPr>
        <p:blipFill>
          <a:blip r:embed="rId2"/>
          <a:stretch>
            <a:fillRect/>
          </a:stretch>
        </p:blipFill>
        <p:spPr>
          <a:xfrm rot="10800000">
            <a:off x="10430562" y="3560588"/>
            <a:ext cx="1761438" cy="3297411"/>
          </a:xfrm>
          <a:prstGeom prst="rect">
            <a:avLst/>
          </a:prstGeom>
          <a:ln w="25400">
            <a:miter lim="400000"/>
          </a:ln>
        </p:spPr>
      </p:pic>
      <p:pic>
        <p:nvPicPr>
          <p:cNvPr id="39" name="Объект 38">
            <a:extLst>
              <a:ext uri="{FF2B5EF4-FFF2-40B4-BE49-F238E27FC236}">
                <a16:creationId xmlns:a16="http://schemas.microsoft.com/office/drawing/2014/main" id="{7FC4FAE6-4CB6-B903-1243-08FF2711CD95}"/>
              </a:ext>
            </a:extLst>
          </p:cNvPr>
          <p:cNvPicPr>
            <a:picLocks noGrp="1" noChangeAspect="1"/>
          </p:cNvPicPr>
          <p:nvPr>
            <p:ph sz="half" idx="1"/>
          </p:nvPr>
        </p:nvPicPr>
        <p:blipFill>
          <a:blip r:embed="rId3"/>
          <a:srcRect l="30512" t="32420" r="15933" b="22991"/>
          <a:stretch/>
        </p:blipFill>
        <p:spPr>
          <a:xfrm>
            <a:off x="981639" y="1085596"/>
            <a:ext cx="10148836" cy="5204857"/>
          </a:xfrm>
          <a:ln>
            <a:noFill/>
          </a:ln>
        </p:spPr>
      </p:pic>
    </p:spTree>
    <p:extLst>
      <p:ext uri="{BB962C8B-B14F-4D97-AF65-F5344CB8AC3E}">
        <p14:creationId xmlns:p14="http://schemas.microsoft.com/office/powerpoint/2010/main" val="2315975531"/>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24F515-356D-4532-BE08-F6D7771916F0}">
  <ds:schemaRefs/>
</ds:datastoreItem>
</file>

<file path=customXml/itemProps2.xml><?xml version="1.0" encoding="utf-8"?>
<ds:datastoreItem xmlns:ds="http://schemas.openxmlformats.org/officeDocument/2006/customXml" ds:itemID="{83E04B51-1D33-4F14-BBD7-79D7D27E2EE4}">
  <ds:schemaRefs/>
</ds:datastoreItem>
</file>

<file path=customXml/itemProps3.xml><?xml version="1.0" encoding="utf-8"?>
<ds:datastoreItem xmlns:ds="http://schemas.openxmlformats.org/officeDocument/2006/customXml" ds:itemID="{9AEF1282-A6E9-4912-8AB9-8ED69BF7097D}">
  <ds:schemaRefs/>
</ds:datastoreItem>
</file>

<file path=docProps/app.xml><?xml version="1.0" encoding="utf-8"?>
<Properties xmlns="http://schemas.openxmlformats.org/officeDocument/2006/extended-properties" xmlns:vt="http://schemas.openxmlformats.org/officeDocument/2006/docPropsVTypes">
  <Template>Slice</Template>
  <TotalTime>4273</TotalTime>
  <Words>3777</Words>
  <Application>Microsoft Office PowerPoint</Application>
  <PresentationFormat>Широкоэкранный</PresentationFormat>
  <Paragraphs>323</Paragraphs>
  <Slides>42</Slides>
  <Notes>17</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42</vt:i4>
      </vt:variant>
    </vt:vector>
  </HeadingPairs>
  <TitlesOfParts>
    <vt:vector size="57" baseType="lpstr">
      <vt:lpstr>Aptos Display</vt:lpstr>
      <vt:lpstr>Arial</vt:lpstr>
      <vt:lpstr>Arial Black</vt:lpstr>
      <vt:lpstr>Bookman Old Style</vt:lpstr>
      <vt:lpstr>Calibri</vt:lpstr>
      <vt:lpstr>Century</vt:lpstr>
      <vt:lpstr>Century Gothic</vt:lpstr>
      <vt:lpstr>Century Gothic (Основной текст)</vt:lpstr>
      <vt:lpstr>Gramond</vt:lpstr>
      <vt:lpstr>HeliosCondBlackC</vt:lpstr>
      <vt:lpstr>Monotype Corsiva</vt:lpstr>
      <vt:lpstr>Times New Roman</vt:lpstr>
      <vt:lpstr>Wingdings</vt:lpstr>
      <vt:lpstr>Wingdings 3</vt:lpstr>
      <vt:lpstr>Сектор</vt:lpstr>
      <vt:lpstr>Інвестиційний паспорт  Тернівської міської територіальної громади</vt:lpstr>
      <vt:lpstr>Презентация PowerPoint</vt:lpstr>
      <vt:lpstr>Презентация PowerPoint</vt:lpstr>
      <vt:lpstr>Загальна інформація</vt:lpstr>
      <vt:lpstr>Історична довідка</vt:lpstr>
      <vt:lpstr>Фізико-географічне положення</vt:lpstr>
      <vt:lpstr>Презентация PowerPoint</vt:lpstr>
      <vt:lpstr>Фізико-географічне положення</vt:lpstr>
      <vt:lpstr>ОСВІТА</vt:lpstr>
      <vt:lpstr>Презентация PowerPoint</vt:lpstr>
      <vt:lpstr>Охорона здоров’я</vt:lpstr>
      <vt:lpstr>Культура</vt:lpstr>
      <vt:lpstr>Презентация PowerPoint</vt:lpstr>
      <vt:lpstr>Молодь та спорт</vt:lpstr>
      <vt:lpstr>Презентация PowerPoint</vt:lpstr>
      <vt:lpstr>Презентация PowerPoint</vt:lpstr>
      <vt:lpstr>Громадські організації заходи</vt:lpstr>
      <vt:lpstr>Громадські організації та заходи</vt:lpstr>
      <vt:lpstr>Ветеранська політика</vt:lpstr>
      <vt:lpstr>Волонтерство</vt:lpstr>
      <vt:lpstr>Трудові ресурси</vt:lpstr>
      <vt:lpstr>Економічний потенціал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Інвестиційно привабливі земельні ділянки</vt:lpstr>
      <vt:lpstr>Інвестиційно привабливі земельні ділянки</vt:lpstr>
      <vt:lpstr>Інвестиційно привабливі земельні ділянки</vt:lpstr>
      <vt:lpstr>Висновок</vt:lpstr>
      <vt:lpstr>КОНТАКТИ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PASSPORT of ternivka urban TERRITORIAL COMMUNITY</dc:title>
  <dc:creator>Z Nataly</dc:creator>
  <cp:lastModifiedBy>7</cp:lastModifiedBy>
  <cp:revision>346</cp:revision>
  <dcterms:created xsi:type="dcterms:W3CDTF">2024-10-25T06:17:00Z</dcterms:created>
  <dcterms:modified xsi:type="dcterms:W3CDTF">2025-10-06T12:01:22Z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109F5CE6BB3948ED943106B0D86AB567_13</vt:lpwstr>
  </property>
  <property fmtid="{D5CDD505-2E9C-101B-9397-08002B2CF9AE}" pid="4" name="KSOProductBuildVer">
    <vt:lpwstr>1049-12.2.0.18283</vt:lpwstr>
  </property>
</Properties>
</file>